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57"/>
  </p:notesMasterIdLst>
  <p:handoutMasterIdLst>
    <p:handoutMasterId r:id="rId58"/>
  </p:handoutMasterIdLst>
  <p:sldIdLst>
    <p:sldId id="256" r:id="rId5"/>
    <p:sldId id="409" r:id="rId6"/>
    <p:sldId id="410" r:id="rId7"/>
    <p:sldId id="491" r:id="rId8"/>
    <p:sldId id="411" r:id="rId9"/>
    <p:sldId id="412" r:id="rId10"/>
    <p:sldId id="413" r:id="rId11"/>
    <p:sldId id="414" r:id="rId12"/>
    <p:sldId id="415" r:id="rId13"/>
    <p:sldId id="417" r:id="rId14"/>
    <p:sldId id="416" r:id="rId15"/>
    <p:sldId id="418" r:id="rId16"/>
    <p:sldId id="419" r:id="rId17"/>
    <p:sldId id="445" r:id="rId18"/>
    <p:sldId id="450" r:id="rId19"/>
    <p:sldId id="446" r:id="rId20"/>
    <p:sldId id="447" r:id="rId21"/>
    <p:sldId id="448" r:id="rId22"/>
    <p:sldId id="449" r:id="rId23"/>
    <p:sldId id="451" r:id="rId24"/>
    <p:sldId id="492" r:id="rId25"/>
    <p:sldId id="485" r:id="rId26"/>
    <p:sldId id="453" r:id="rId27"/>
    <p:sldId id="465" r:id="rId28"/>
    <p:sldId id="466" r:id="rId29"/>
    <p:sldId id="454" r:id="rId30"/>
    <p:sldId id="455" r:id="rId31"/>
    <p:sldId id="456" r:id="rId32"/>
    <p:sldId id="457" r:id="rId33"/>
    <p:sldId id="458" r:id="rId34"/>
    <p:sldId id="467" r:id="rId35"/>
    <p:sldId id="486" r:id="rId36"/>
    <p:sldId id="474" r:id="rId37"/>
    <p:sldId id="475" r:id="rId38"/>
    <p:sldId id="476" r:id="rId39"/>
    <p:sldId id="487" r:id="rId40"/>
    <p:sldId id="468" r:id="rId41"/>
    <p:sldId id="469" r:id="rId42"/>
    <p:sldId id="470" r:id="rId43"/>
    <p:sldId id="488" r:id="rId44"/>
    <p:sldId id="471" r:id="rId45"/>
    <p:sldId id="489" r:id="rId46"/>
    <p:sldId id="472" r:id="rId47"/>
    <p:sldId id="490" r:id="rId48"/>
    <p:sldId id="477" r:id="rId49"/>
    <p:sldId id="478" r:id="rId50"/>
    <p:sldId id="479" r:id="rId51"/>
    <p:sldId id="480" r:id="rId52"/>
    <p:sldId id="481" r:id="rId53"/>
    <p:sldId id="482" r:id="rId54"/>
    <p:sldId id="483" r:id="rId55"/>
    <p:sldId id="484" r:id="rId56"/>
  </p:sldIdLst>
  <p:sldSz cx="12192000" cy="6858000"/>
  <p:notesSz cx="6980238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E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1" autoAdjust="0"/>
    <p:restoredTop sz="99478" autoAdjust="0"/>
  </p:normalViewPr>
  <p:slideViewPr>
    <p:cSldViewPr snapToGrid="0" showGuides="1">
      <p:cViewPr varScale="1">
        <p:scale>
          <a:sx n="58" d="100"/>
          <a:sy n="58" d="100"/>
        </p:scale>
        <p:origin x="72" y="2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8" d="100"/>
          <a:sy n="58" d="100"/>
        </p:scale>
        <p:origin x="1974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notesMaster" Target="notesMasters/notesMaster1.xml"/><Relationship Id="rId61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477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3853" y="0"/>
            <a:ext cx="302477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EAAF3-9831-450B-8D59-2C09DB96C8FC}" type="datetimeFigureOut">
              <a:rPr lang="en-US"/>
              <a:t>9/23/2019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4"/>
            <a:ext cx="302477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3853" y="8685214"/>
            <a:ext cx="302477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34459-7356-44BF-850D-8B30C4FB3B6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477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3853" y="0"/>
            <a:ext cx="302477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50CD79-FC16-4410-AB61-17F26E6D3BC8}" type="datetimeFigureOut">
              <a:rPr lang="en-US"/>
              <a:t>9/23/2019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46125" y="1143000"/>
            <a:ext cx="5487988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024" y="4400550"/>
            <a:ext cx="558419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302477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3853" y="8685214"/>
            <a:ext cx="302477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C37BE-C303-496D-B5CD-85F2937540F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50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322BA5-1621-41F1-B2AB-D0C11CBEE2D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423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9/23/2019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9/23/2019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" name="Picture Placeholder 10" descr="An empty placeholder to add an image. Click on the placeholder and select the image that you wish to add.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4" name="Group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Group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anchor="ctr">
            <a:normAutofit/>
          </a:bodyPr>
          <a:lstStyle>
            <a:lvl1pPr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9/23/2019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9/23/2019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9/23/2019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9/23/2019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9/23/2019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9/23/2019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9/23/2019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9/23/2019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9/23/2019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  <p:grpSp>
        <p:nvGrpSpPr>
          <p:cNvPr id="7" name="Group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Straight Connector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9400" y="304800"/>
            <a:ext cx="10642600" cy="11239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59984" y="1946275"/>
            <a:ext cx="103632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240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752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472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743C6ED8-4723-E348-9FA9-362DF66CA23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475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Straight Connector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1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https://barry.instructure.com/courses/1585574/files/63856207/download?wrap=1" TargetMode="Externa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/>
          <a:p>
            <a:r>
              <a:rPr lang="en-US" sz="3600" cap="small" dirty="0" smtClean="0"/>
              <a:t>Win-Win Strategies and Student Positions</a:t>
            </a:r>
            <a:endParaRPr lang="en-US" sz="3600" cap="small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Module </a:t>
            </a:r>
            <a:r>
              <a:rPr lang="en-US" sz="2000" dirty="0" smtClean="0"/>
              <a:t>2</a:t>
            </a:r>
            <a:endParaRPr lang="en-US" sz="2000" dirty="0"/>
          </a:p>
        </p:txBody>
      </p:sp>
      <p:pic>
        <p:nvPicPr>
          <p:cNvPr id="4" name="Picture Placeholder 3" descr="Open book on table, blurred shelves of books in background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889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to be Covered in this Presentation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Win-Win strategies</a:t>
            </a:r>
          </a:p>
          <a:p>
            <a:pPr lvl="0"/>
            <a:r>
              <a:rPr lang="en-US" dirty="0" smtClean="0"/>
              <a:t>Student positions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967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Win</a:t>
            </a:r>
            <a:r>
              <a:rPr lang="en-US" dirty="0"/>
              <a:t>-Win </a:t>
            </a:r>
            <a:r>
              <a:rPr lang="en-US" dirty="0" smtClean="0"/>
              <a:t>strategies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916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Win-Win Strategies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is a strategy in which the student has his/her need met and the teacher is able to continue teaching all students</a:t>
            </a:r>
          </a:p>
          <a:p>
            <a:r>
              <a:rPr lang="en-US" dirty="0" smtClean="0"/>
              <a:t>Both parties win!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949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Did Win-Win Strategies Come From?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Kagan’s</a:t>
            </a:r>
            <a:r>
              <a:rPr lang="en-US" dirty="0" smtClean="0"/>
              <a:t> Win-Win Discipline Theory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874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Win-Win </a:t>
            </a:r>
            <a:r>
              <a:rPr lang="en-US" dirty="0"/>
              <a:t>D</a:t>
            </a:r>
            <a:r>
              <a:rPr lang="en-US" dirty="0" smtClean="0"/>
              <a:t>iscipline Theory?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Win-Win Discipline Theory: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U</a:t>
            </a:r>
            <a:r>
              <a:rPr lang="en-US" dirty="0" smtClean="0"/>
              <a:t>sed to handle a discipline problem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t the moment that it occurs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argeting the root of the problem</a:t>
            </a:r>
          </a:p>
          <a:p>
            <a:pPr lvl="2"/>
            <a:r>
              <a:rPr lang="en-US" dirty="0" smtClean="0"/>
              <a:t>This is seen as the student’s unfulfilled need(s)</a:t>
            </a:r>
          </a:p>
          <a:p>
            <a:r>
              <a:rPr lang="en-US" dirty="0" smtClean="0"/>
              <a:t>Its purpose is to prevent behavior problems from occurring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032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Needs (Met or Not Met) Are on a Continuum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Needs are being met with no discipline problems</a:t>
            </a:r>
          </a:p>
          <a:p>
            <a:r>
              <a:rPr lang="en-US" dirty="0" smtClean="0"/>
              <a:t>Even though the students’ needs are </a:t>
            </a:r>
            <a:r>
              <a:rPr lang="en-US" i="1" dirty="0" smtClean="0"/>
              <a:t>not</a:t>
            </a:r>
            <a:r>
              <a:rPr lang="en-US" dirty="0" smtClean="0"/>
              <a:t> being satisfied, students are coping with unmet needs responsibly</a:t>
            </a:r>
          </a:p>
          <a:p>
            <a:r>
              <a:rPr lang="en-US" dirty="0" smtClean="0"/>
              <a:t>Kids are acting out as a result of unmet needs</a:t>
            </a:r>
            <a:endParaRPr lang="en-US" dirty="0"/>
          </a:p>
        </p:txBody>
      </p:sp>
      <p:sp>
        <p:nvSpPr>
          <p:cNvPr id="4" name="Left-Right Arrow 3"/>
          <p:cNvSpPr/>
          <p:nvPr/>
        </p:nvSpPr>
        <p:spPr>
          <a:xfrm>
            <a:off x="1104900" y="3715603"/>
            <a:ext cx="9758718" cy="2883635"/>
          </a:xfrm>
          <a:prstGeom prst="leftRightArrow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92928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323786" y="4878979"/>
            <a:ext cx="15289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Need Are Being Met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114143" y="4601981"/>
            <a:ext cx="19037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Need Are Not Being Met; Student Coping Responsibly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8011617" y="4740480"/>
            <a:ext cx="19037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Acting Out Because of Unmet </a:t>
            </a:r>
            <a:r>
              <a:rPr lang="en-US" b="1" dirty="0" err="1" smtClean="0"/>
              <a:t>Neets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78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Six Positions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According to Kagan, there are six student positions</a:t>
            </a:r>
          </a:p>
          <a:p>
            <a:pPr lvl="1"/>
            <a:r>
              <a:rPr lang="en-US" dirty="0" smtClean="0"/>
              <a:t>Other authors may list six or seven of these (skipping the Uninformed position)</a:t>
            </a:r>
          </a:p>
          <a:p>
            <a:r>
              <a:rPr lang="en-US" dirty="0" smtClean="0"/>
              <a:t>These are defined as the students’ behavior resulting from unmet needs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 smtClean="0"/>
              <a:t>Attention seeking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 smtClean="0"/>
              <a:t>Avoiding embarrassment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 smtClean="0"/>
              <a:t>Anger venting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 smtClean="0"/>
              <a:t>Control Seeking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 smtClean="0"/>
              <a:t>Energetic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 smtClean="0"/>
              <a:t>Bored</a:t>
            </a:r>
          </a:p>
          <a:p>
            <a:r>
              <a:rPr lang="en-US" dirty="0" smtClean="0"/>
              <a:t>You may hear them called by different names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247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Structures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Structures are procedures to manage misbehavior</a:t>
            </a:r>
          </a:p>
          <a:p>
            <a:r>
              <a:rPr lang="en-US" dirty="0" smtClean="0"/>
              <a:t>Structures are contingent on the type of misbehavior and the student’s position </a:t>
            </a:r>
          </a:p>
          <a:p>
            <a:r>
              <a:rPr lang="en-US" dirty="0" smtClean="0"/>
              <a:t>Structures have three stages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oment of misbehavior</a:t>
            </a:r>
          </a:p>
          <a:p>
            <a:pPr lvl="1"/>
            <a:r>
              <a:rPr lang="en-US" dirty="0"/>
              <a:t>F</a:t>
            </a:r>
            <a:r>
              <a:rPr lang="en-US" dirty="0" smtClean="0"/>
              <a:t>ollow-up</a:t>
            </a:r>
          </a:p>
          <a:p>
            <a:pPr lvl="1"/>
            <a:r>
              <a:rPr lang="en-US" dirty="0"/>
              <a:t>L</a:t>
            </a:r>
            <a:r>
              <a:rPr lang="en-US" dirty="0" smtClean="0"/>
              <a:t>ong-term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716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Kagan’s Five 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Pillars (Philosophy) </a:t>
            </a:r>
          </a:p>
          <a:p>
            <a:pPr lvl="1"/>
            <a:r>
              <a:rPr lang="en-US" dirty="0" smtClean="0"/>
              <a:t>Same </a:t>
            </a:r>
            <a:r>
              <a:rPr lang="en-US" dirty="0"/>
              <a:t>side </a:t>
            </a:r>
            <a:r>
              <a:rPr lang="en-US" dirty="0" smtClean="0"/>
              <a:t>– both sides work </a:t>
            </a:r>
            <a:r>
              <a:rPr lang="en-US" dirty="0"/>
              <a:t>together to enhance the school </a:t>
            </a:r>
            <a:r>
              <a:rPr lang="en-US" dirty="0" smtClean="0"/>
              <a:t>experience</a:t>
            </a:r>
          </a:p>
          <a:p>
            <a:pPr lvl="1"/>
            <a:r>
              <a:rPr lang="en-US" dirty="0" smtClean="0"/>
              <a:t>Shared responsibility </a:t>
            </a:r>
            <a:r>
              <a:rPr lang="en-US" dirty="0"/>
              <a:t>or collaborative - students and teachers cooperate in proposing workable solutions to behavior </a:t>
            </a:r>
            <a:r>
              <a:rPr lang="en-US" dirty="0" smtClean="0"/>
              <a:t>problems</a:t>
            </a:r>
          </a:p>
          <a:p>
            <a:pPr lvl="1"/>
            <a:r>
              <a:rPr lang="en-US" dirty="0" smtClean="0"/>
              <a:t>Learned </a:t>
            </a:r>
            <a:r>
              <a:rPr lang="en-US" dirty="0"/>
              <a:t>responsibility - the desire to behave appropriately, which students acquire by practicing self management and skills of getting along with </a:t>
            </a:r>
            <a:r>
              <a:rPr lang="en-US" dirty="0" smtClean="0"/>
              <a:t>others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Procedures (stop the behavior </a:t>
            </a:r>
            <a:r>
              <a:rPr lang="en-US" i="1" dirty="0" smtClean="0"/>
              <a:t>before</a:t>
            </a:r>
            <a:r>
              <a:rPr lang="en-US" dirty="0" smtClean="0"/>
              <a:t> it happens; “ounces” of prevention)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Positions (places of the students)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Process (strategies for the moment of disruption as well as for follow-ups)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Programs (“pounds” of prevention)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670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Win-Win </a:t>
            </a:r>
            <a:r>
              <a:rPr lang="en-US" dirty="0"/>
              <a:t>T</a:t>
            </a:r>
            <a:r>
              <a:rPr lang="en-US" dirty="0" smtClean="0"/>
              <a:t>eachers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Must be accepting of the students’ position </a:t>
            </a:r>
          </a:p>
          <a:p>
            <a:r>
              <a:rPr lang="en-US" dirty="0" smtClean="0"/>
              <a:t>Must teach students how to deal with their positions maturely </a:t>
            </a:r>
          </a:p>
          <a:p>
            <a:r>
              <a:rPr lang="en-US" dirty="0"/>
              <a:t>M</a:t>
            </a:r>
            <a:r>
              <a:rPr lang="en-US" dirty="0" smtClean="0"/>
              <a:t>ust know his/her students’ positions in order to effectively handle discipline problems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805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Key Points of the Win-Win Discipline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key purpose of the theory is to “promote life skills, cooperation, and critical thinking about choices and consequences” </a:t>
            </a:r>
          </a:p>
          <a:p>
            <a:r>
              <a:rPr lang="en-US" dirty="0" smtClean="0"/>
              <a:t>It is important for children to be corrected instead of being punished in some way </a:t>
            </a:r>
          </a:p>
          <a:p>
            <a:r>
              <a:rPr lang="en-US" dirty="0" smtClean="0"/>
              <a:t>Why it is called The Win-Win Discipline Theory? </a:t>
            </a:r>
          </a:p>
          <a:p>
            <a:pPr lvl="1"/>
            <a:r>
              <a:rPr lang="en-US" dirty="0" smtClean="0"/>
              <a:t>When we meet the needs of the students in a responsible and respectful manner, bad behavior decreases; therefore they win</a:t>
            </a:r>
          </a:p>
          <a:p>
            <a:pPr lvl="1"/>
            <a:r>
              <a:rPr lang="en-US" dirty="0" smtClean="0"/>
              <a:t>When teachers are able to teach their students in an environment that is safe and productive, they win</a:t>
            </a:r>
          </a:p>
          <a:p>
            <a:pPr lvl="1"/>
            <a:r>
              <a:rPr lang="en-US" dirty="0" smtClean="0"/>
              <a:t>Both sides win</a:t>
            </a:r>
          </a:p>
          <a:p>
            <a:pPr lvl="1"/>
            <a:r>
              <a:rPr lang="en-US" dirty="0" smtClean="0"/>
              <a:t>This is a “win-win proposition”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2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Positions and </a:t>
            </a:r>
            <a:br>
              <a:rPr lang="en-US" dirty="0" smtClean="0"/>
            </a:br>
            <a:r>
              <a:rPr lang="en-US" dirty="0" smtClean="0"/>
              <a:t>Strategies That (May) Work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55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Basic Needs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04900" y="1600199"/>
            <a:ext cx="9982200" cy="5100852"/>
          </a:xfrm>
        </p:spPr>
        <p:txBody>
          <a:bodyPr/>
          <a:lstStyle/>
          <a:p>
            <a:r>
              <a:rPr lang="en-US" dirty="0" smtClean="0"/>
              <a:t>All students (all people) have the same basic needs; these are seen as student positions if the need in unmet</a:t>
            </a:r>
          </a:p>
          <a:p>
            <a:r>
              <a:rPr lang="en-US" dirty="0" smtClean="0"/>
              <a:t>Positions:</a:t>
            </a:r>
          </a:p>
          <a:p>
            <a:pPr lvl="1"/>
            <a:r>
              <a:rPr lang="en-US" dirty="0" smtClean="0"/>
              <a:t>Attention-seeking</a:t>
            </a:r>
          </a:p>
          <a:p>
            <a:pPr lvl="1"/>
            <a:r>
              <a:rPr lang="en-US" dirty="0" smtClean="0"/>
              <a:t>Angry</a:t>
            </a:r>
          </a:p>
          <a:p>
            <a:pPr lvl="1"/>
            <a:r>
              <a:rPr lang="en-US" dirty="0" smtClean="0"/>
              <a:t>Avoiding failure</a:t>
            </a:r>
          </a:p>
          <a:p>
            <a:pPr lvl="1"/>
            <a:r>
              <a:rPr lang="en-US" dirty="0" smtClean="0"/>
              <a:t>Bored</a:t>
            </a:r>
          </a:p>
          <a:p>
            <a:pPr lvl="1"/>
            <a:r>
              <a:rPr lang="en-US" dirty="0" smtClean="0"/>
              <a:t>Excess energy</a:t>
            </a:r>
          </a:p>
          <a:p>
            <a:pPr lvl="1"/>
            <a:r>
              <a:rPr lang="en-US" dirty="0" smtClean="0"/>
              <a:t>Control-seeking</a:t>
            </a:r>
          </a:p>
          <a:p>
            <a:r>
              <a:rPr lang="en-US" dirty="0" smtClean="0"/>
              <a:t>When any of these basic needs cannot be fulfilled respectfully through logical consequences, the child will resort to disruptive behaviors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873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 for Remembering the Positions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AAA-BE-C</a:t>
            </a:r>
          </a:p>
          <a:p>
            <a:pPr lvl="1"/>
            <a:r>
              <a:rPr lang="en-US" dirty="0" smtClean="0"/>
              <a:t>Attention-seeking</a:t>
            </a:r>
          </a:p>
          <a:p>
            <a:pPr lvl="1"/>
            <a:r>
              <a:rPr lang="en-US" dirty="0" smtClean="0"/>
              <a:t>Angry</a:t>
            </a:r>
          </a:p>
          <a:p>
            <a:pPr lvl="1"/>
            <a:r>
              <a:rPr lang="en-US" dirty="0" smtClean="0"/>
              <a:t>Avoiding failure</a:t>
            </a:r>
          </a:p>
          <a:p>
            <a:pPr lvl="1"/>
            <a:r>
              <a:rPr lang="en-US" dirty="0" smtClean="0"/>
              <a:t>Bored</a:t>
            </a:r>
          </a:p>
          <a:p>
            <a:pPr lvl="1"/>
            <a:r>
              <a:rPr lang="en-US" dirty="0" smtClean="0"/>
              <a:t>Excessive energy</a:t>
            </a:r>
          </a:p>
          <a:p>
            <a:pPr lvl="1"/>
            <a:r>
              <a:rPr lang="en-US" dirty="0" smtClean="0"/>
              <a:t>Control-seeking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287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Logical Consequences According to Kagan?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These are consequences that . . .</a:t>
            </a:r>
          </a:p>
          <a:p>
            <a:pPr lvl="1"/>
            <a:r>
              <a:rPr lang="en-US" dirty="0" smtClean="0"/>
              <a:t>Fit the situation</a:t>
            </a:r>
          </a:p>
          <a:p>
            <a:pPr lvl="1"/>
            <a:r>
              <a:rPr lang="en-US" dirty="0" smtClean="0"/>
              <a:t>Are known ahead of time</a:t>
            </a:r>
          </a:p>
          <a:p>
            <a:pPr lvl="2"/>
            <a:r>
              <a:rPr lang="en-US" dirty="0" smtClean="0"/>
              <a:t>There are no surprises</a:t>
            </a:r>
          </a:p>
          <a:p>
            <a:pPr lvl="1"/>
            <a:r>
              <a:rPr lang="en-US" dirty="0" smtClean="0"/>
              <a:t>Involve the student as much as possible in choices</a:t>
            </a:r>
          </a:p>
          <a:p>
            <a:pPr lvl="1"/>
            <a:r>
              <a:rPr lang="en-US" dirty="0" smtClean="0"/>
              <a:t>Follow the three </a:t>
            </a:r>
            <a:r>
              <a:rPr lang="en-US" dirty="0" err="1" smtClean="0"/>
              <a:t>Rs</a:t>
            </a:r>
            <a:r>
              <a:rPr lang="en-US" dirty="0" smtClean="0"/>
              <a:t> (rules)</a:t>
            </a:r>
          </a:p>
          <a:p>
            <a:pPr lvl="2"/>
            <a:r>
              <a:rPr lang="en-US" dirty="0" smtClean="0"/>
              <a:t>Are respectful</a:t>
            </a:r>
          </a:p>
          <a:p>
            <a:pPr lvl="2"/>
            <a:r>
              <a:rPr lang="en-US" dirty="0" smtClean="0"/>
              <a:t>Are reasonable</a:t>
            </a:r>
          </a:p>
          <a:p>
            <a:pPr lvl="2"/>
            <a:r>
              <a:rPr lang="en-US" dirty="0" smtClean="0"/>
              <a:t>Are related to what the student has done</a:t>
            </a:r>
          </a:p>
          <a:p>
            <a:pPr lvl="1"/>
            <a:r>
              <a:rPr lang="en-US" dirty="0" smtClean="0"/>
              <a:t>Are instructional</a:t>
            </a:r>
          </a:p>
          <a:p>
            <a:pPr lvl="2"/>
            <a:r>
              <a:rPr lang="en-US" dirty="0" smtClean="0"/>
              <a:t>This is another opportunity for student learning:</a:t>
            </a:r>
          </a:p>
          <a:p>
            <a:pPr lvl="3"/>
            <a:r>
              <a:rPr lang="en-US" dirty="0" smtClean="0"/>
              <a:t>What have you learned?</a:t>
            </a:r>
          </a:p>
          <a:p>
            <a:pPr lvl="3"/>
            <a:r>
              <a:rPr lang="en-US" dirty="0" smtClean="0"/>
              <a:t>What would you have done differently?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259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23582" y="1641143"/>
            <a:ext cx="9982200" cy="4572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b="1" dirty="0" smtClean="0"/>
              <a:t>Let’s take a closer look at the three </a:t>
            </a:r>
            <a:r>
              <a:rPr lang="en-US" sz="3200" b="1" dirty="0" err="1" smtClean="0"/>
              <a:t>Rs</a:t>
            </a:r>
            <a:r>
              <a:rPr lang="en-US" sz="3200" b="1" dirty="0" smtClean="0"/>
              <a:t> of logical consequences.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280696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</a:t>
            </a:r>
            <a:r>
              <a:rPr lang="en-US" dirty="0" err="1" smtClean="0"/>
              <a:t>Rs</a:t>
            </a:r>
            <a:r>
              <a:rPr lang="en-US" dirty="0" smtClean="0"/>
              <a:t> of Logical Consequences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Respectful</a:t>
            </a:r>
          </a:p>
          <a:p>
            <a:pPr lvl="1"/>
            <a:r>
              <a:rPr lang="en-US" dirty="0" smtClean="0"/>
              <a:t>They do not demean or put down the student</a:t>
            </a:r>
          </a:p>
          <a:p>
            <a:pPr lvl="1"/>
            <a:r>
              <a:rPr lang="en-US" dirty="0" smtClean="0"/>
              <a:t>They do not make the student feel ashamed or embarrassed </a:t>
            </a:r>
          </a:p>
          <a:p>
            <a:r>
              <a:rPr lang="en-US" dirty="0" smtClean="0"/>
              <a:t>Reasonable</a:t>
            </a:r>
          </a:p>
          <a:p>
            <a:pPr lvl="1"/>
            <a:r>
              <a:rPr lang="en-US" dirty="0" smtClean="0"/>
              <a:t>They are appropriate</a:t>
            </a:r>
          </a:p>
          <a:p>
            <a:pPr lvl="1"/>
            <a:r>
              <a:rPr lang="en-US" dirty="0" smtClean="0"/>
              <a:t>They are fair</a:t>
            </a:r>
          </a:p>
          <a:p>
            <a:pPr lvl="1"/>
            <a:r>
              <a:rPr lang="en-US" dirty="0" smtClean="0"/>
              <a:t>They are applied consistently</a:t>
            </a:r>
          </a:p>
          <a:p>
            <a:r>
              <a:rPr lang="en-US" dirty="0" smtClean="0"/>
              <a:t>Related to what the student has done</a:t>
            </a:r>
          </a:p>
          <a:p>
            <a:pPr lvl="1"/>
            <a:r>
              <a:rPr lang="en-US" dirty="0" smtClean="0"/>
              <a:t>The student is more likely to remember how to properly behave if these are related to what he/she did</a:t>
            </a:r>
          </a:p>
          <a:p>
            <a:pPr lvl="1"/>
            <a:r>
              <a:rPr lang="en-US" dirty="0" smtClean="0"/>
              <a:t>In the “real world,” actions and consequences are always related</a:t>
            </a:r>
          </a:p>
          <a:p>
            <a:pPr lvl="1"/>
            <a:r>
              <a:rPr lang="en-US" dirty="0" smtClean="0"/>
              <a:t>Provides an opportunity to teach the student that consequences always follow behavior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056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ABCDs of Disruptive Behavior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6836762"/>
              </p:ext>
            </p:extLst>
          </p:nvPr>
        </p:nvGraphicFramePr>
        <p:xfrm>
          <a:off x="1104900" y="1368184"/>
          <a:ext cx="9788487" cy="57302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35405">
                  <a:extLst>
                    <a:ext uri="{9D8B030D-6E8A-4147-A177-3AD203B41FA5}">
                      <a16:colId xmlns:a16="http://schemas.microsoft.com/office/drawing/2014/main" val="1156479795"/>
                    </a:ext>
                  </a:extLst>
                </a:gridCol>
                <a:gridCol w="8453082">
                  <a:extLst>
                    <a:ext uri="{9D8B030D-6E8A-4147-A177-3AD203B41FA5}">
                      <a16:colId xmlns:a16="http://schemas.microsoft.com/office/drawing/2014/main" val="1015765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8800" dirty="0" smtClean="0">
                          <a:latin typeface="Broadway" panose="04040905080B02020502" pitchFamily="82" charset="0"/>
                        </a:rPr>
                        <a:t>A</a:t>
                      </a:r>
                      <a:endParaRPr lang="en-US" sz="8800" dirty="0">
                        <a:latin typeface="Broadway" panose="04040905080B02020502" pitchFamily="8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Aggressive disruptive behaviors</a:t>
                      </a:r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737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8800" dirty="0" smtClean="0">
                          <a:latin typeface="Broadway" panose="04040905080B02020502" pitchFamily="82" charset="0"/>
                        </a:rPr>
                        <a:t>B</a:t>
                      </a:r>
                      <a:endParaRPr lang="en-US" sz="8800" dirty="0">
                        <a:latin typeface="Broadway" panose="04040905080B02020502" pitchFamily="8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Breaking</a:t>
                      </a:r>
                      <a:r>
                        <a:rPr lang="en-US" baseline="0" dirty="0" smtClean="0"/>
                        <a:t> the rules disruptive behaviors</a:t>
                      </a:r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205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8800" dirty="0" smtClean="0">
                          <a:latin typeface="Broadway" panose="04040905080B02020502" pitchFamily="82" charset="0"/>
                        </a:rPr>
                        <a:t>C</a:t>
                      </a:r>
                      <a:endParaRPr lang="en-US" sz="8800" dirty="0">
                        <a:latin typeface="Broadway" panose="04040905080B02020502" pitchFamily="8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Confrontational disruptive behaviors</a:t>
                      </a:r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4058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8800" dirty="0" smtClean="0">
                          <a:latin typeface="Broadway" panose="04040905080B02020502" pitchFamily="82" charset="0"/>
                        </a:rPr>
                        <a:t>D</a:t>
                      </a:r>
                      <a:endParaRPr lang="en-US" sz="8800" dirty="0">
                        <a:latin typeface="Broadway" panose="04040905080B02020502" pitchFamily="8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Disengaged disruptive behaviors</a:t>
                      </a:r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97142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641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64525" y="1149824"/>
            <a:ext cx="9982200" cy="4572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/>
              <a:t>Let’s look more in-depth now at the student positions along with strategies that may often be useful when used with students exhibiting that position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08066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xplosion 2 2"/>
          <p:cNvSpPr/>
          <p:nvPr/>
        </p:nvSpPr>
        <p:spPr>
          <a:xfrm>
            <a:off x="-1" y="354841"/>
            <a:ext cx="11928143" cy="6318913"/>
          </a:xfrm>
          <a:prstGeom prst="irregularSeal2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47000">
                <a:schemeClr val="accent1">
                  <a:lumMod val="45000"/>
                  <a:lumOff val="55000"/>
                </a:schemeClr>
              </a:gs>
              <a:gs pos="84000">
                <a:schemeClr val="accent5">
                  <a:lumMod val="75000"/>
                </a:schemeClr>
              </a:gs>
              <a:gs pos="68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sz="5400" b="1" dirty="0" smtClean="0">
                <a:solidFill>
                  <a:schemeClr val="accent1"/>
                </a:solidFill>
              </a:rPr>
              <a:t>Student Positions</a:t>
            </a:r>
            <a:endParaRPr lang="en-US" sz="5400" b="1" dirty="0">
              <a:solidFill>
                <a:schemeClr val="accent1"/>
              </a:solidFill>
            </a:endParaRPr>
          </a:p>
        </p:txBody>
      </p:sp>
      <p:sp>
        <p:nvSpPr>
          <p:cNvPr id="5" name="Chord 4"/>
          <p:cNvSpPr/>
          <p:nvPr/>
        </p:nvSpPr>
        <p:spPr>
          <a:xfrm>
            <a:off x="8675426" y="2947916"/>
            <a:ext cx="3252716" cy="3521123"/>
          </a:xfrm>
          <a:prstGeom prst="chord">
            <a:avLst>
              <a:gd name="adj1" fmla="val 2700000"/>
              <a:gd name="adj2" fmla="val 1584863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 smtClean="0">
              <a:solidFill>
                <a:schemeClr val="bg2">
                  <a:lumMod val="75000"/>
                </a:schemeClr>
              </a:solidFill>
            </a:endParaRPr>
          </a:p>
          <a:p>
            <a:endParaRPr lang="en-US" sz="2400" b="1" dirty="0">
              <a:solidFill>
                <a:schemeClr val="bg2">
                  <a:lumMod val="75000"/>
                </a:schemeClr>
              </a:solidFill>
            </a:endParaRPr>
          </a:p>
          <a:p>
            <a:endParaRPr lang="en-US" sz="2400" b="1" dirty="0" smtClean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en-US" sz="3200" b="1" dirty="0" smtClean="0">
                <a:solidFill>
                  <a:schemeClr val="bg2">
                    <a:lumMod val="75000"/>
                  </a:schemeClr>
                </a:solidFill>
              </a:rPr>
              <a:t>Attention Seeking</a:t>
            </a:r>
            <a:endParaRPr lang="en-US" sz="32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" name="Isosceles Triangle 1"/>
          <p:cNvSpPr/>
          <p:nvPr/>
        </p:nvSpPr>
        <p:spPr>
          <a:xfrm>
            <a:off x="79612" y="0"/>
            <a:ext cx="2838734" cy="4339988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sz="2800" b="1" dirty="0" smtClean="0">
                <a:solidFill>
                  <a:schemeClr val="accent3">
                    <a:lumMod val="75000"/>
                  </a:schemeClr>
                </a:solidFill>
              </a:rPr>
              <a:t>Bored</a:t>
            </a:r>
            <a:endParaRPr lang="en-US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" name="Explosion 2 3"/>
          <p:cNvSpPr/>
          <p:nvPr/>
        </p:nvSpPr>
        <p:spPr>
          <a:xfrm>
            <a:off x="3220872" y="170595"/>
            <a:ext cx="3895297" cy="2497541"/>
          </a:xfrm>
          <a:prstGeom prst="irregularSeal2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Excess </a:t>
            </a:r>
            <a:r>
              <a:rPr lang="en-US" sz="3200" b="1" dirty="0" smtClean="0"/>
              <a:t>Energy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5227093" y="4694830"/>
            <a:ext cx="2156346" cy="197892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Angry</a:t>
            </a:r>
            <a:endParaRPr lang="en-US" sz="3200" b="1" dirty="0"/>
          </a:p>
        </p:txBody>
      </p:sp>
      <p:sp>
        <p:nvSpPr>
          <p:cNvPr id="8" name="Teardrop 7"/>
          <p:cNvSpPr/>
          <p:nvPr/>
        </p:nvSpPr>
        <p:spPr>
          <a:xfrm>
            <a:off x="79612" y="4708477"/>
            <a:ext cx="3141260" cy="2149523"/>
          </a:xfrm>
          <a:prstGeom prst="teardrop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Avoiding Failure</a:t>
            </a:r>
            <a:endParaRPr lang="en-US" sz="3200" b="1" dirty="0"/>
          </a:p>
        </p:txBody>
      </p:sp>
      <p:sp>
        <p:nvSpPr>
          <p:cNvPr id="9" name="Oval 8"/>
          <p:cNvSpPr/>
          <p:nvPr/>
        </p:nvSpPr>
        <p:spPr>
          <a:xfrm>
            <a:off x="8515350" y="170595"/>
            <a:ext cx="3412792" cy="2315430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Control or Power Seeking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701507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4" grpId="0" animBg="1"/>
      <p:bldP spid="6" grpId="0" animBg="1"/>
      <p:bldP spid="8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xplosion 2 2"/>
          <p:cNvSpPr/>
          <p:nvPr/>
        </p:nvSpPr>
        <p:spPr>
          <a:xfrm>
            <a:off x="-1" y="354841"/>
            <a:ext cx="11928143" cy="6318913"/>
          </a:xfrm>
          <a:prstGeom prst="irregularSeal2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47000">
                <a:schemeClr val="accent1">
                  <a:lumMod val="45000"/>
                  <a:lumOff val="55000"/>
                </a:schemeClr>
              </a:gs>
              <a:gs pos="84000">
                <a:schemeClr val="accent5">
                  <a:lumMod val="75000"/>
                </a:schemeClr>
              </a:gs>
              <a:gs pos="68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sz="5400" b="1" dirty="0" smtClean="0">
                <a:solidFill>
                  <a:schemeClr val="accent1"/>
                </a:solidFill>
              </a:rPr>
              <a:t>Student Position</a:t>
            </a:r>
            <a:endParaRPr lang="en-US" sz="5400" b="1" dirty="0">
              <a:solidFill>
                <a:schemeClr val="accent1"/>
              </a:solidFill>
            </a:endParaRPr>
          </a:p>
        </p:txBody>
      </p:sp>
      <p:sp>
        <p:nvSpPr>
          <p:cNvPr id="5" name="Chord 4"/>
          <p:cNvSpPr/>
          <p:nvPr/>
        </p:nvSpPr>
        <p:spPr>
          <a:xfrm>
            <a:off x="8675426" y="2947916"/>
            <a:ext cx="3252716" cy="3521123"/>
          </a:xfrm>
          <a:prstGeom prst="chord">
            <a:avLst>
              <a:gd name="adj1" fmla="val 2700000"/>
              <a:gd name="adj2" fmla="val 1584863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 smtClean="0">
              <a:solidFill>
                <a:schemeClr val="bg2">
                  <a:lumMod val="75000"/>
                </a:schemeClr>
              </a:solidFill>
            </a:endParaRPr>
          </a:p>
          <a:p>
            <a:endParaRPr lang="en-US" sz="2400" b="1" dirty="0">
              <a:solidFill>
                <a:schemeClr val="bg2">
                  <a:lumMod val="75000"/>
                </a:schemeClr>
              </a:solidFill>
            </a:endParaRPr>
          </a:p>
          <a:p>
            <a:endParaRPr lang="en-US" sz="2400" b="1" dirty="0" smtClean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en-US" sz="2400" b="1" dirty="0" smtClean="0">
                <a:solidFill>
                  <a:schemeClr val="bg2">
                    <a:lumMod val="75000"/>
                  </a:schemeClr>
                </a:solidFill>
              </a:rPr>
              <a:t>Attention Seeking</a:t>
            </a:r>
            <a:endParaRPr lang="en-US" sz="2400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687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Attention-Seeking Rationale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students exhibit lapses in attention at times</a:t>
            </a:r>
          </a:p>
          <a:p>
            <a:pPr lvl="1"/>
            <a:r>
              <a:rPr lang="en-US" dirty="0" smtClean="0"/>
              <a:t>Lack of interest in the subject</a:t>
            </a:r>
          </a:p>
          <a:p>
            <a:pPr lvl="1"/>
            <a:r>
              <a:rPr lang="en-US" dirty="0" smtClean="0"/>
              <a:t>Boredom</a:t>
            </a:r>
          </a:p>
          <a:p>
            <a:pPr lvl="1"/>
            <a:r>
              <a:rPr lang="en-US" dirty="0" smtClean="0"/>
              <a:t>Fatigue</a:t>
            </a:r>
          </a:p>
          <a:p>
            <a:pPr lvl="1"/>
            <a:r>
              <a:rPr lang="en-US" dirty="0" smtClean="0"/>
              <a:t>Being distracted by temporary worries or concerns</a:t>
            </a:r>
          </a:p>
          <a:p>
            <a:r>
              <a:rPr lang="en-US" dirty="0" smtClean="0"/>
              <a:t>Many students with exceptionalities exhibit difficulties with attention</a:t>
            </a:r>
          </a:p>
          <a:p>
            <a:r>
              <a:rPr lang="en-US" dirty="0" smtClean="0"/>
              <a:t>Serious problems with attention impede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709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 of the Attention-Seeking Student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Constant need for an audience</a:t>
            </a:r>
          </a:p>
          <a:p>
            <a:r>
              <a:rPr lang="en-US" dirty="0" smtClean="0"/>
              <a:t>Two types:</a:t>
            </a:r>
          </a:p>
          <a:p>
            <a:pPr lvl="1"/>
            <a:r>
              <a:rPr lang="en-US" dirty="0" smtClean="0"/>
              <a:t>Active attention seekers</a:t>
            </a:r>
          </a:p>
          <a:p>
            <a:pPr lvl="2"/>
            <a:r>
              <a:rPr lang="en-US" dirty="0" smtClean="0"/>
              <a:t>Always disrupting the class</a:t>
            </a:r>
          </a:p>
          <a:p>
            <a:pPr lvl="2"/>
            <a:r>
              <a:rPr lang="en-US" dirty="0" smtClean="0"/>
              <a:t>Prevents you from teaching</a:t>
            </a:r>
          </a:p>
          <a:p>
            <a:pPr lvl="1"/>
            <a:r>
              <a:rPr lang="en-US" dirty="0" smtClean="0"/>
              <a:t>Passive attention seekers</a:t>
            </a:r>
          </a:p>
          <a:p>
            <a:pPr lvl="2"/>
            <a:r>
              <a:rPr lang="en-US" dirty="0" smtClean="0"/>
              <a:t>Dawdlers</a:t>
            </a:r>
          </a:p>
          <a:p>
            <a:pPr lvl="2"/>
            <a:r>
              <a:rPr lang="en-US" dirty="0" smtClean="0"/>
              <a:t>Start task when everyone else has already finished</a:t>
            </a:r>
          </a:p>
          <a:p>
            <a:r>
              <a:rPr lang="en-US" dirty="0" smtClean="0"/>
              <a:t>Teacher feels annoyed and irritated</a:t>
            </a:r>
          </a:p>
        </p:txBody>
      </p:sp>
    </p:spTree>
    <p:extLst>
      <p:ext uri="{BB962C8B-B14F-4D97-AF65-F5344CB8AC3E}">
        <p14:creationId xmlns:p14="http://schemas.microsoft.com/office/powerpoint/2010/main" val="19475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 of the Attention-Seeking Student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</a:t>
            </a:r>
            <a:r>
              <a:rPr lang="en-US" dirty="0" smtClean="0"/>
              <a:t>easons for this behavior:</a:t>
            </a:r>
          </a:p>
          <a:p>
            <a:pPr lvl="1"/>
            <a:r>
              <a:rPr lang="en-US" dirty="0" smtClean="0"/>
              <a:t>Parents and teachers “rewarded” misbehaviors</a:t>
            </a:r>
          </a:p>
          <a:p>
            <a:pPr lvl="1"/>
            <a:r>
              <a:rPr lang="en-US" dirty="0" smtClean="0"/>
              <a:t>Students are not getting enough attention</a:t>
            </a:r>
          </a:p>
          <a:p>
            <a:pPr lvl="1"/>
            <a:r>
              <a:rPr lang="en-US" dirty="0" smtClean="0"/>
              <a:t>Students do not know how to ask for attention</a:t>
            </a:r>
          </a:p>
          <a:p>
            <a:r>
              <a:rPr lang="en-US" dirty="0" smtClean="0"/>
              <a:t>Prevention:</a:t>
            </a:r>
          </a:p>
          <a:p>
            <a:pPr lvl="1"/>
            <a:r>
              <a:rPr lang="en-US" dirty="0" smtClean="0"/>
              <a:t>Give a lot of positive reinforcement</a:t>
            </a:r>
          </a:p>
          <a:p>
            <a:pPr lvl="1"/>
            <a:r>
              <a:rPr lang="en-US" dirty="0" smtClean="0"/>
              <a:t>Teach students how to correctly ask for attention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824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Strategies for Improving Attention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Pre-conditions</a:t>
            </a:r>
          </a:p>
          <a:p>
            <a:pPr lvl="1"/>
            <a:r>
              <a:rPr lang="en-US" dirty="0" smtClean="0"/>
              <a:t>Are you using teacher planning and presentation variables consistently?</a:t>
            </a:r>
          </a:p>
          <a:p>
            <a:pPr lvl="2"/>
            <a:r>
              <a:rPr lang="en-US" dirty="0" smtClean="0"/>
              <a:t>Does each lesson contain structure, clarity, redundancy, and enthusiasm?</a:t>
            </a:r>
          </a:p>
          <a:p>
            <a:pPr lvl="1"/>
            <a:r>
              <a:rPr lang="en-US" dirty="0" smtClean="0"/>
              <a:t>Are you using interesting and motivating examples to enhance lessons?</a:t>
            </a:r>
          </a:p>
          <a:p>
            <a:pPr lvl="1"/>
            <a:r>
              <a:rPr lang="en-US" dirty="0" smtClean="0"/>
              <a:t>Are you using attention-getting demonstrations in lessons?</a:t>
            </a:r>
          </a:p>
          <a:p>
            <a:r>
              <a:rPr lang="en-US" dirty="0" smtClean="0"/>
              <a:t>Explain directions carefully</a:t>
            </a:r>
          </a:p>
          <a:p>
            <a:pPr lvl="1"/>
            <a:r>
              <a:rPr lang="en-US" dirty="0" smtClean="0"/>
              <a:t>Clearly explain content and format of the assignment</a:t>
            </a:r>
          </a:p>
          <a:p>
            <a:pPr lvl="1"/>
            <a:r>
              <a:rPr lang="en-US" dirty="0" smtClean="0"/>
              <a:t>Give a rationale for the assignment</a:t>
            </a:r>
          </a:p>
          <a:p>
            <a:pPr lvl="1"/>
            <a:r>
              <a:rPr lang="en-US" dirty="0" smtClean="0"/>
              <a:t>Explain when and how students can get assistance</a:t>
            </a:r>
          </a:p>
          <a:p>
            <a:pPr lvl="1"/>
            <a:r>
              <a:rPr lang="en-US" dirty="0" smtClean="0"/>
              <a:t>Explain how much time is allocated for the assignment and how it will be evaluated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378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Strategies for Improving Attention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Direct appeal</a:t>
            </a:r>
          </a:p>
          <a:p>
            <a:pPr lvl="1"/>
            <a:r>
              <a:rPr lang="en-US" dirty="0" smtClean="0"/>
              <a:t>Find a quiet time and place to speak with students individually</a:t>
            </a:r>
          </a:p>
          <a:p>
            <a:pPr lvl="1"/>
            <a:r>
              <a:rPr lang="en-US" dirty="0" smtClean="0"/>
              <a:t>Explain the problem as explicitly as possible, including the effect of the problem on you as well as the other students</a:t>
            </a:r>
          </a:p>
          <a:p>
            <a:pPr lvl="1"/>
            <a:r>
              <a:rPr lang="en-US" dirty="0" smtClean="0"/>
              <a:t>Make a direct request for the student to improve his/her attention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his is effective when students recognize that they are not paying attention</a:t>
            </a:r>
          </a:p>
          <a:p>
            <a:r>
              <a:rPr lang="en-US" dirty="0" smtClean="0"/>
              <a:t>Proximity</a:t>
            </a:r>
          </a:p>
          <a:p>
            <a:pPr lvl="1"/>
            <a:r>
              <a:rPr lang="en-US" dirty="0" smtClean="0"/>
              <a:t>Simply move toward or stand near the student who is beginning to lose attention</a:t>
            </a:r>
          </a:p>
          <a:p>
            <a:pPr lvl="1"/>
            <a:r>
              <a:rPr lang="en-US" dirty="0" smtClean="0"/>
              <a:t>This prompts the student to pay attention</a:t>
            </a:r>
          </a:p>
          <a:p>
            <a:pPr lvl="1"/>
            <a:r>
              <a:rPr lang="en-US" dirty="0" smtClean="0"/>
              <a:t>Once established, it may be possible to fade it to a direct glance or gesture</a:t>
            </a:r>
          </a:p>
        </p:txBody>
      </p:sp>
    </p:spTree>
    <p:extLst>
      <p:ext uri="{BB962C8B-B14F-4D97-AF65-F5344CB8AC3E}">
        <p14:creationId xmlns:p14="http://schemas.microsoft.com/office/powerpoint/2010/main" val="1742410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Strategies for Improving Attention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Break up activities</a:t>
            </a:r>
          </a:p>
          <a:p>
            <a:pPr lvl="1"/>
            <a:r>
              <a:rPr lang="en-US" dirty="0" smtClean="0"/>
              <a:t>Rather than giving the student the full length of time to complete a lengthy assignment, divide it into multiple subtasks of about 3 minutes each</a:t>
            </a:r>
          </a:p>
          <a:p>
            <a:pPr lvl="1"/>
            <a:r>
              <a:rPr lang="en-US" dirty="0" smtClean="0"/>
              <a:t>At the end of each subtask, the student’s progress is checked, recorded, and praised</a:t>
            </a:r>
          </a:p>
          <a:p>
            <a:pPr lvl="2"/>
            <a:r>
              <a:rPr lang="en-US" dirty="0" smtClean="0"/>
              <a:t>Please note that this may often appear as an accommodation on a students Individual Educational Program (IEP)</a:t>
            </a:r>
          </a:p>
          <a:p>
            <a:r>
              <a:rPr lang="en-US" dirty="0" smtClean="0"/>
              <a:t>Allow sufficient movement</a:t>
            </a:r>
          </a:p>
          <a:p>
            <a:pPr lvl="1"/>
            <a:r>
              <a:rPr lang="en-US" dirty="0" smtClean="0"/>
              <a:t>Rearrange the classroom schedule to allow for more movement</a:t>
            </a:r>
          </a:p>
          <a:p>
            <a:pPr lvl="1"/>
            <a:r>
              <a:rPr lang="en-US" dirty="0" smtClean="0"/>
              <a:t>Adjust the amount of time spent on each discipline</a:t>
            </a:r>
          </a:p>
          <a:p>
            <a:pPr lvl="1"/>
            <a:r>
              <a:rPr lang="en-US" dirty="0" smtClean="0"/>
              <a:t>Alternate between quiet sit-down activities and more actively involved learning activities</a:t>
            </a:r>
          </a:p>
          <a:p>
            <a:pPr lvl="1"/>
            <a:r>
              <a:rPr lang="en-US" dirty="0" smtClean="0"/>
              <a:t>If flexibility is not possible, consider giving students a minute to “stand, stretch, reach up to the ceiling, take a deep breath, let it out slowly, and march in place”</a:t>
            </a:r>
          </a:p>
          <a:p>
            <a:pPr lvl="1"/>
            <a:r>
              <a:rPr lang="en-US" dirty="0" smtClean="0"/>
              <a:t>Plan and include student movement in your lessons</a:t>
            </a:r>
          </a:p>
        </p:txBody>
      </p:sp>
    </p:spTree>
    <p:extLst>
      <p:ext uri="{BB962C8B-B14F-4D97-AF65-F5344CB8AC3E}">
        <p14:creationId xmlns:p14="http://schemas.microsoft.com/office/powerpoint/2010/main" val="71476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Strategies for Improving Attention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Provide student activities</a:t>
            </a:r>
          </a:p>
          <a:p>
            <a:pPr lvl="1"/>
            <a:r>
              <a:rPr lang="en-US" dirty="0" smtClean="0"/>
              <a:t>Students are more likely to pay attention when they are asked to complete activities than when they are asked to listen to someone talk</a:t>
            </a:r>
          </a:p>
          <a:p>
            <a:pPr lvl="1"/>
            <a:r>
              <a:rPr lang="en-US" dirty="0" smtClean="0"/>
              <a:t>Students could work in small groups to construct something such as a model</a:t>
            </a:r>
          </a:p>
          <a:p>
            <a:r>
              <a:rPr lang="en-US" dirty="0" smtClean="0"/>
              <a:t>Use classroom peers to promote attention</a:t>
            </a:r>
          </a:p>
          <a:p>
            <a:pPr lvl="1"/>
            <a:r>
              <a:rPr lang="en-US" dirty="0" smtClean="0"/>
              <a:t>Peers could work together on activities</a:t>
            </a:r>
          </a:p>
          <a:p>
            <a:pPr lvl="1"/>
            <a:r>
              <a:rPr lang="en-US" dirty="0" smtClean="0"/>
              <a:t>Peers seated near target students can prompt for attention</a:t>
            </a:r>
          </a:p>
          <a:p>
            <a:r>
              <a:rPr lang="en-US" dirty="0" smtClean="0"/>
              <a:t>Provide reinforcement for attention</a:t>
            </a:r>
          </a:p>
          <a:p>
            <a:pPr lvl="1"/>
            <a:r>
              <a:rPr lang="en-US" dirty="0" smtClean="0"/>
              <a:t>Measure it and then reinforce it</a:t>
            </a:r>
          </a:p>
          <a:p>
            <a:pPr lvl="2"/>
            <a:r>
              <a:rPr lang="en-US" dirty="0" smtClean="0"/>
              <a:t>Positive reinforcements</a:t>
            </a:r>
          </a:p>
          <a:p>
            <a:pPr lvl="2"/>
            <a:r>
              <a:rPr lang="en-US" dirty="0" smtClean="0"/>
              <a:t>Punishment (</a:t>
            </a:r>
            <a:r>
              <a:rPr lang="en-US" dirty="0" smtClean="0"/>
              <a:t>mild </a:t>
            </a:r>
            <a:r>
              <a:rPr lang="en-US" dirty="0" smtClean="0"/>
              <a:t>corrections or reprimands)</a:t>
            </a:r>
          </a:p>
        </p:txBody>
      </p:sp>
    </p:spTree>
    <p:extLst>
      <p:ext uri="{BB962C8B-B14F-4D97-AF65-F5344CB8AC3E}">
        <p14:creationId xmlns:p14="http://schemas.microsoft.com/office/powerpoint/2010/main" val="2171273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Strategies for Improving Attention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Teach self-recording strategies</a:t>
            </a:r>
          </a:p>
          <a:p>
            <a:pPr lvl="1"/>
            <a:r>
              <a:rPr lang="en-US" dirty="0" smtClean="0"/>
              <a:t>Set up procedure for delivering randomly spaced beeps</a:t>
            </a:r>
          </a:p>
          <a:p>
            <a:pPr lvl="1"/>
            <a:r>
              <a:rPr lang="en-US" dirty="0" smtClean="0"/>
              <a:t>When the sound cues, the students will indicate whether they were paying attention by placing a check on a self-monitoring sheet</a:t>
            </a:r>
          </a:p>
          <a:p>
            <a:pPr lvl="1"/>
            <a:r>
              <a:rPr lang="en-US" dirty="0" smtClean="0"/>
              <a:t>At first, the teacher also keeps track </a:t>
            </a:r>
            <a:r>
              <a:rPr lang="en-US" dirty="0" err="1" smtClean="0"/>
              <a:t>fo</a:t>
            </a:r>
            <a:r>
              <a:rPr lang="en-US" dirty="0" smtClean="0"/>
              <a:t> students so these two sheets can be compared</a:t>
            </a:r>
          </a:p>
          <a:p>
            <a:pPr lvl="1"/>
            <a:r>
              <a:rPr lang="en-US" dirty="0" smtClean="0"/>
              <a:t>Students can be reinforced for recording at correct times and appropriately</a:t>
            </a:r>
          </a:p>
          <a:p>
            <a:pPr lvl="1"/>
            <a:r>
              <a:rPr lang="en-US" dirty="0" smtClean="0"/>
              <a:t>Results can also be graphed</a:t>
            </a:r>
          </a:p>
        </p:txBody>
      </p:sp>
    </p:spTree>
    <p:extLst>
      <p:ext uri="{BB962C8B-B14F-4D97-AF65-F5344CB8AC3E}">
        <p14:creationId xmlns:p14="http://schemas.microsoft.com/office/powerpoint/2010/main" val="2846905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Strategies When a Student Seeks Attention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1104900" y="1600200"/>
          <a:ext cx="10515600" cy="3754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For</a:t>
                      </a:r>
                      <a:r>
                        <a:rPr lang="en-US" baseline="0" dirty="0" smtClean="0"/>
                        <a:t> the Moment of Disruption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Win-Win Follow-Ups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Long-Term Solutions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Proximity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Hand signals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Coupon approach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Private written note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Student’s name in an example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Name dropping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“I” messages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Ignore it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Physical touch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Grandma’s rule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More attention to responsible behavior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Catch ‘</a:t>
                      </a:r>
                      <a:r>
                        <a:rPr lang="en-US" dirty="0" err="1" smtClean="0"/>
                        <a:t>em</a:t>
                      </a:r>
                      <a:r>
                        <a:rPr lang="en-US" dirty="0" smtClean="0"/>
                        <a:t> being responsible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Response</a:t>
                      </a:r>
                      <a:r>
                        <a:rPr lang="en-US" baseline="0" dirty="0" smtClean="0"/>
                        <a:t> journals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Express appreciation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Positive call home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Partner and team work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Positive time with teacher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Affirmative looks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Teacher smiles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Assign roles:  </a:t>
                      </a:r>
                      <a:r>
                        <a:rPr lang="en-US" baseline="0" dirty="0" err="1" smtClean="0"/>
                        <a:t>praiser</a:t>
                      </a:r>
                      <a:r>
                        <a:rPr lang="en-US" baseline="0" dirty="0" smtClean="0"/>
                        <a:t>, cheerleader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Greet</a:t>
                      </a:r>
                      <a:r>
                        <a:rPr lang="en-US" baseline="0" dirty="0" smtClean="0"/>
                        <a:t> students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Focus on student’s interests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Verbal affirmations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Self-concept building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Buddies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Foster grandparent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Self validation skills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Cooperative learning strategies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Multiple intelligences interpersonal strategies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661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xplosion 2 2"/>
          <p:cNvSpPr/>
          <p:nvPr/>
        </p:nvSpPr>
        <p:spPr>
          <a:xfrm>
            <a:off x="-1" y="354841"/>
            <a:ext cx="11928143" cy="6318913"/>
          </a:xfrm>
          <a:prstGeom prst="irregularSeal2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47000">
                <a:schemeClr val="accent1">
                  <a:lumMod val="45000"/>
                  <a:lumOff val="55000"/>
                </a:schemeClr>
              </a:gs>
              <a:gs pos="84000">
                <a:schemeClr val="accent5">
                  <a:lumMod val="75000"/>
                </a:schemeClr>
              </a:gs>
              <a:gs pos="68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sz="5400" b="1" dirty="0" smtClean="0">
                <a:solidFill>
                  <a:schemeClr val="accent1"/>
                </a:solidFill>
              </a:rPr>
              <a:t>Student Position</a:t>
            </a:r>
            <a:endParaRPr lang="en-US" sz="5400" b="1" dirty="0">
              <a:solidFill>
                <a:schemeClr val="accent1"/>
              </a:solidFill>
            </a:endParaRPr>
          </a:p>
        </p:txBody>
      </p:sp>
      <p:sp>
        <p:nvSpPr>
          <p:cNvPr id="2" name="Isosceles Triangle 1"/>
          <p:cNvSpPr/>
          <p:nvPr/>
        </p:nvSpPr>
        <p:spPr>
          <a:xfrm>
            <a:off x="79612" y="0"/>
            <a:ext cx="2838734" cy="4339988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800" b="1" dirty="0" smtClean="0">
                <a:solidFill>
                  <a:schemeClr val="bg2">
                    <a:lumMod val="90000"/>
                  </a:schemeClr>
                </a:solidFill>
              </a:rPr>
              <a:t>Angry</a:t>
            </a:r>
            <a:endParaRPr lang="en-US" sz="2800" b="1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54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 of the Angry Student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student . . .</a:t>
            </a:r>
          </a:p>
          <a:p>
            <a:pPr lvl="1"/>
            <a:r>
              <a:rPr lang="en-US" dirty="0" smtClean="0"/>
              <a:t>Is retaliating to a </a:t>
            </a:r>
            <a:r>
              <a:rPr lang="en-US" b="1" i="1" dirty="0" smtClean="0"/>
              <a:t>real</a:t>
            </a:r>
            <a:r>
              <a:rPr lang="en-US" dirty="0" smtClean="0"/>
              <a:t> or </a:t>
            </a:r>
            <a:r>
              <a:rPr lang="en-US" b="1" i="1" dirty="0" smtClean="0"/>
              <a:t>imagined</a:t>
            </a:r>
            <a:r>
              <a:rPr lang="en-US" dirty="0" smtClean="0"/>
              <a:t> hurt</a:t>
            </a:r>
          </a:p>
          <a:p>
            <a:pPr lvl="2"/>
            <a:r>
              <a:rPr lang="en-US" dirty="0" smtClean="0"/>
              <a:t>Revenge may be targeted to others (i.e., parent, administrator)</a:t>
            </a:r>
          </a:p>
          <a:p>
            <a:pPr lvl="1"/>
            <a:r>
              <a:rPr lang="en-US" dirty="0" smtClean="0"/>
              <a:t>May attack persons or objects</a:t>
            </a:r>
          </a:p>
          <a:p>
            <a:pPr lvl="1"/>
            <a:r>
              <a:rPr lang="en-US" dirty="0" smtClean="0"/>
              <a:t>May attack psychologically</a:t>
            </a:r>
          </a:p>
          <a:p>
            <a:pPr lvl="1"/>
            <a:r>
              <a:rPr lang="en-US" dirty="0" smtClean="0"/>
              <a:t>May violate the teacher’s rights</a:t>
            </a:r>
          </a:p>
          <a:p>
            <a:r>
              <a:rPr lang="en-US" dirty="0"/>
              <a:t>Two types:</a:t>
            </a:r>
          </a:p>
          <a:p>
            <a:pPr lvl="1"/>
            <a:r>
              <a:rPr lang="en-US" dirty="0"/>
              <a:t>Active </a:t>
            </a:r>
            <a:r>
              <a:rPr lang="en-US" dirty="0" smtClean="0"/>
              <a:t>revenge seeking or angry students (most angry students are active)</a:t>
            </a:r>
            <a:endParaRPr lang="en-US" dirty="0"/>
          </a:p>
          <a:p>
            <a:pPr lvl="2"/>
            <a:r>
              <a:rPr lang="en-US" dirty="0" smtClean="0"/>
              <a:t>May physically attack people</a:t>
            </a:r>
          </a:p>
          <a:p>
            <a:pPr lvl="2"/>
            <a:r>
              <a:rPr lang="en-US" dirty="0" smtClean="0"/>
              <a:t>May indirectly physically attack (i.e., throwing desks)</a:t>
            </a:r>
          </a:p>
          <a:p>
            <a:pPr lvl="2"/>
            <a:r>
              <a:rPr lang="en-US" dirty="0" smtClean="0"/>
              <a:t>May use psychological attacks</a:t>
            </a:r>
          </a:p>
          <a:p>
            <a:pPr lvl="2"/>
            <a:r>
              <a:rPr lang="en-US" dirty="0" smtClean="0"/>
              <a:t>May violate the teacher’s values</a:t>
            </a:r>
            <a:endParaRPr lang="en-US" dirty="0"/>
          </a:p>
          <a:p>
            <a:pPr lvl="1"/>
            <a:r>
              <a:rPr lang="en-US" dirty="0"/>
              <a:t>Passive </a:t>
            </a:r>
            <a:r>
              <a:rPr lang="en-US" dirty="0" smtClean="0"/>
              <a:t>revenge seeking or angry students</a:t>
            </a:r>
            <a:endParaRPr lang="en-US" dirty="0"/>
          </a:p>
          <a:p>
            <a:pPr lvl="2"/>
            <a:r>
              <a:rPr lang="en-US" dirty="0" smtClean="0"/>
              <a:t>Use withdrawal as </a:t>
            </a:r>
            <a:r>
              <a:rPr lang="en-US" dirty="0" smtClean="0"/>
              <a:t>revenge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11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 of the Angry Student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Teacher feels outraged, fearful, hurt</a:t>
            </a:r>
          </a:p>
          <a:p>
            <a:r>
              <a:rPr lang="en-US" dirty="0" smtClean="0"/>
              <a:t>Prevention:</a:t>
            </a:r>
          </a:p>
          <a:p>
            <a:pPr lvl="1"/>
            <a:r>
              <a:rPr lang="en-US" dirty="0" smtClean="0"/>
              <a:t>Build a caring relationship with the student</a:t>
            </a:r>
          </a:p>
          <a:p>
            <a:pPr lvl="1"/>
            <a:r>
              <a:rPr lang="en-US" dirty="0" smtClean="0"/>
              <a:t>Teach the student </a:t>
            </a:r>
            <a:r>
              <a:rPr lang="en-US" dirty="0" smtClean="0"/>
              <a:t>how </a:t>
            </a:r>
            <a:r>
              <a:rPr lang="en-US" dirty="0" smtClean="0"/>
              <a:t>to express anger in a productive manner</a:t>
            </a:r>
          </a:p>
          <a:p>
            <a:pPr lvl="1"/>
            <a:r>
              <a:rPr lang="en-US" dirty="0" smtClean="0"/>
              <a:t>Teach anger management strategies</a:t>
            </a:r>
          </a:p>
          <a:p>
            <a:pPr lvl="1"/>
            <a:r>
              <a:rPr lang="en-US" dirty="0" smtClean="0"/>
              <a:t>Invite the student to talk with you when he/she is upset</a:t>
            </a:r>
          </a:p>
        </p:txBody>
      </p:sp>
    </p:spTree>
    <p:extLst>
      <p:ext uri="{BB962C8B-B14F-4D97-AF65-F5344CB8AC3E}">
        <p14:creationId xmlns:p14="http://schemas.microsoft.com/office/powerpoint/2010/main" val="3501182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Strategies When a Student is Angry or Revenge-Seeking</a:t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1825625"/>
          <a:ext cx="10515600" cy="485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For</a:t>
                      </a:r>
                      <a:r>
                        <a:rPr lang="en-US" baseline="0" dirty="0" smtClean="0"/>
                        <a:t> the Moment of Disruption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Win-Win Follow-Ups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Long-Term Solutions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Language</a:t>
                      </a:r>
                      <a:r>
                        <a:rPr lang="en-US" baseline="0" dirty="0" smtClean="0"/>
                        <a:t> of choice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Table the matter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The “look”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Voice change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Replacement behavior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Humor (but not sarcasm)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Cooling off time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Teacher think time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Restitution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Denied or delayed interactions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Give directions after validating feelings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Conflict resolution student conference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Contract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Self-control skills practice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Review self-management skills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Student self-evaluation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Practice anger management steps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Student coping strategies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Try on alternative behavior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Class meeting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Peer feedback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Public commitment to responsible behavior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Parent conference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Self-management skills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Emotional development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Character development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Social skills instruction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Anger management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Conflict resolution skills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Impulse control skills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Self-control skills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Multiple intelligences:  interpersonal strategies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3874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xplosion 2 2"/>
          <p:cNvSpPr/>
          <p:nvPr/>
        </p:nvSpPr>
        <p:spPr>
          <a:xfrm>
            <a:off x="-1" y="354841"/>
            <a:ext cx="11928143" cy="6318913"/>
          </a:xfrm>
          <a:prstGeom prst="irregularSeal2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47000">
                <a:schemeClr val="accent1">
                  <a:lumMod val="45000"/>
                  <a:lumOff val="55000"/>
                </a:schemeClr>
              </a:gs>
              <a:gs pos="84000">
                <a:schemeClr val="accent5">
                  <a:lumMod val="75000"/>
                </a:schemeClr>
              </a:gs>
              <a:gs pos="68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sz="5400" b="1" dirty="0" smtClean="0">
                <a:solidFill>
                  <a:schemeClr val="accent1"/>
                </a:solidFill>
              </a:rPr>
              <a:t>Student Position</a:t>
            </a:r>
            <a:endParaRPr lang="en-US" sz="5400" b="1" dirty="0">
              <a:solidFill>
                <a:schemeClr val="accent1"/>
              </a:solidFill>
            </a:endParaRPr>
          </a:p>
        </p:txBody>
      </p:sp>
      <p:sp>
        <p:nvSpPr>
          <p:cNvPr id="8" name="Teardrop 7"/>
          <p:cNvSpPr/>
          <p:nvPr/>
        </p:nvSpPr>
        <p:spPr>
          <a:xfrm>
            <a:off x="79612" y="4708477"/>
            <a:ext cx="3141260" cy="2149523"/>
          </a:xfrm>
          <a:prstGeom prst="teardrop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Avoiding Failure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386389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 of the Student Who is Avoiding Failure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Generally, these students do not disrupt if left alone by the teacher</a:t>
            </a:r>
          </a:p>
          <a:p>
            <a:r>
              <a:rPr lang="en-US" dirty="0"/>
              <a:t>Two types:</a:t>
            </a:r>
          </a:p>
          <a:p>
            <a:pPr lvl="1"/>
            <a:r>
              <a:rPr lang="en-US" dirty="0"/>
              <a:t>Active </a:t>
            </a:r>
            <a:r>
              <a:rPr lang="en-US" dirty="0" smtClean="0"/>
              <a:t>avoidance</a:t>
            </a:r>
            <a:endParaRPr lang="en-US" dirty="0"/>
          </a:p>
          <a:p>
            <a:pPr lvl="2"/>
            <a:r>
              <a:rPr lang="en-US" dirty="0" smtClean="0"/>
              <a:t>Tempter tantrum</a:t>
            </a:r>
            <a:endParaRPr lang="en-US" dirty="0"/>
          </a:p>
          <a:p>
            <a:pPr lvl="1"/>
            <a:r>
              <a:rPr lang="en-US" dirty="0"/>
              <a:t>Passive </a:t>
            </a:r>
            <a:r>
              <a:rPr lang="en-US" dirty="0" smtClean="0"/>
              <a:t>avoidance</a:t>
            </a:r>
            <a:endParaRPr lang="en-US" dirty="0"/>
          </a:p>
          <a:p>
            <a:pPr lvl="2"/>
            <a:r>
              <a:rPr lang="en-US" dirty="0" smtClean="0"/>
              <a:t>Procrastination</a:t>
            </a:r>
          </a:p>
          <a:p>
            <a:pPr lvl="2"/>
            <a:r>
              <a:rPr lang="en-US" dirty="0" smtClean="0"/>
              <a:t>Temporary incapacity or disability</a:t>
            </a:r>
            <a:endParaRPr lang="en-US" dirty="0"/>
          </a:p>
          <a:p>
            <a:r>
              <a:rPr lang="en-US" dirty="0"/>
              <a:t>Teacher feels </a:t>
            </a:r>
            <a:r>
              <a:rPr lang="en-US" dirty="0" smtClean="0"/>
              <a:t>frustrated and helpless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88475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 </a:t>
            </a:r>
            <a:r>
              <a:rPr lang="en-US" dirty="0"/>
              <a:t>of the Student Who is Avoiding Failure</a:t>
            </a:r>
            <a:r>
              <a:rPr lang="en-US" dirty="0" smtClean="0"/>
              <a:t>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</a:t>
            </a:r>
            <a:r>
              <a:rPr lang="en-US" dirty="0" smtClean="0"/>
              <a:t>easons for this behavior:</a:t>
            </a:r>
          </a:p>
          <a:p>
            <a:pPr lvl="1"/>
            <a:r>
              <a:rPr lang="en-US" dirty="0" smtClean="0"/>
              <a:t>Emphasis on competition</a:t>
            </a:r>
          </a:p>
          <a:p>
            <a:pPr lvl="1"/>
            <a:r>
              <a:rPr lang="en-US" dirty="0" smtClean="0"/>
              <a:t>Using a red pen for grading</a:t>
            </a:r>
          </a:p>
          <a:p>
            <a:r>
              <a:rPr lang="en-US" dirty="0" smtClean="0"/>
              <a:t>Prevention:</a:t>
            </a:r>
          </a:p>
          <a:p>
            <a:pPr lvl="1"/>
            <a:r>
              <a:rPr lang="en-US" dirty="0" smtClean="0"/>
              <a:t>Encourage students to have an “I can” attitude</a:t>
            </a:r>
          </a:p>
          <a:p>
            <a:pPr lvl="1"/>
            <a:r>
              <a:rPr lang="en-US" dirty="0" smtClean="0"/>
              <a:t>Team students with a buddy to end social isolation</a:t>
            </a:r>
          </a:p>
          <a:p>
            <a:pPr lvl="1"/>
            <a:r>
              <a:rPr lang="en-US" dirty="0" smtClean="0"/>
              <a:t>As the teacher, admit when you make a mistake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93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Strategies When </a:t>
            </a:r>
            <a:r>
              <a:rPr lang="en-US" dirty="0"/>
              <a:t>a Student </a:t>
            </a:r>
            <a:r>
              <a:rPr lang="en-US" dirty="0" smtClean="0"/>
              <a:t>Avoids Failure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1825625"/>
          <a:ext cx="10515600" cy="3754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For</a:t>
                      </a:r>
                      <a:r>
                        <a:rPr lang="en-US" baseline="0" dirty="0" smtClean="0"/>
                        <a:t> the Moment of Disruption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Win-Win Follow-Ups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Long-Term Solutions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Encouragement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Bite-size</a:t>
                      </a:r>
                      <a:r>
                        <a:rPr lang="en-US" baseline="0" dirty="0" smtClean="0"/>
                        <a:t> instructional pieces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Assign helper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Practice one piece; get it before moving 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Partner work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Self-validation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Goal setting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Team pair solo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Monitor and adjust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Peer tutor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Affirmations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Focus on success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Celebrate accomplishments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Positive call home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Self-incentive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Teacher</a:t>
                      </a:r>
                      <a:r>
                        <a:rPr lang="en-US" baseline="0" dirty="0" smtClean="0"/>
                        <a:t> team talk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Student team talk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Teacher that mistakes are part of the learning process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Referral to student assistance team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Encouragement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Skills for independence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Tutoring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Positive</a:t>
                      </a:r>
                      <a:r>
                        <a:rPr lang="en-US" baseline="0" dirty="0" smtClean="0"/>
                        <a:t> expectations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Autonomy skills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Build self-confidence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Multiple intelligences: matching strategies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Cooperative learning: mastery strategies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0257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xplosion 2 2"/>
          <p:cNvSpPr/>
          <p:nvPr/>
        </p:nvSpPr>
        <p:spPr>
          <a:xfrm>
            <a:off x="-1" y="354841"/>
            <a:ext cx="11928143" cy="6318913"/>
          </a:xfrm>
          <a:prstGeom prst="irregularSeal2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47000">
                <a:schemeClr val="accent1">
                  <a:lumMod val="45000"/>
                  <a:lumOff val="55000"/>
                </a:schemeClr>
              </a:gs>
              <a:gs pos="84000">
                <a:schemeClr val="accent5">
                  <a:lumMod val="75000"/>
                </a:schemeClr>
              </a:gs>
              <a:gs pos="68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sz="5400" b="1" dirty="0" smtClean="0">
                <a:solidFill>
                  <a:schemeClr val="accent1"/>
                </a:solidFill>
              </a:rPr>
              <a:t>Student Position</a:t>
            </a:r>
            <a:endParaRPr lang="en-US" sz="5400" b="1" dirty="0">
              <a:solidFill>
                <a:schemeClr val="accent1"/>
              </a:solidFill>
            </a:endParaRPr>
          </a:p>
        </p:txBody>
      </p:sp>
      <p:sp>
        <p:nvSpPr>
          <p:cNvPr id="4" name="Explosion 2 3"/>
          <p:cNvSpPr/>
          <p:nvPr/>
        </p:nvSpPr>
        <p:spPr>
          <a:xfrm>
            <a:off x="914400" y="143300"/>
            <a:ext cx="5049670" cy="3104868"/>
          </a:xfrm>
          <a:prstGeom prst="irregularSeal2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Bored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53429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Strategies When a Student is Bored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1825625"/>
          <a:ext cx="10515600" cy="402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For</a:t>
                      </a:r>
                      <a:r>
                        <a:rPr lang="en-US" baseline="0" dirty="0" smtClean="0"/>
                        <a:t> the Moment of Disruption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Win-Win Follow-Ups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Long-Term Solutions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Restructure the learning task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Intelligence shifts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Partner work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Change environment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Visuals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Energizer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Simultaneous response</a:t>
                      </a:r>
                      <a:r>
                        <a:rPr lang="en-US" baseline="0" dirty="0" smtClean="0"/>
                        <a:t> modes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Hands-on activity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Multiple intelligences:  bodily. Kinesthetic strategy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Variety of instructional strategies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Student</a:t>
                      </a:r>
                      <a:r>
                        <a:rPr lang="en-US" baseline="0" dirty="0" smtClean="0"/>
                        <a:t> conference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Assign roles:  gatekeeper, coach, checker, recorder, question commander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Gambits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Sponges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Verbalize responsible behaviors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Center choices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Cooperative learning:  class building strategies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Rich, relevant</a:t>
                      </a:r>
                      <a:r>
                        <a:rPr lang="en-US" baseline="0" dirty="0" smtClean="0"/>
                        <a:t> curriculum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Activity involves student in the learning process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Active teaching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Authentic assessment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Connect learning with student interests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Cooperative learning:  many structures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Multiple intelligences:  stretching strategies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7571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xplosion 2 2"/>
          <p:cNvSpPr/>
          <p:nvPr/>
        </p:nvSpPr>
        <p:spPr>
          <a:xfrm>
            <a:off x="-1" y="354841"/>
            <a:ext cx="11928143" cy="6318913"/>
          </a:xfrm>
          <a:prstGeom prst="irregularSeal2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47000">
                <a:schemeClr val="accent1">
                  <a:lumMod val="45000"/>
                  <a:lumOff val="55000"/>
                </a:schemeClr>
              </a:gs>
              <a:gs pos="84000">
                <a:schemeClr val="accent5">
                  <a:lumMod val="75000"/>
                </a:schemeClr>
              </a:gs>
              <a:gs pos="68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sz="5400" b="1" dirty="0" smtClean="0">
                <a:solidFill>
                  <a:schemeClr val="accent1"/>
                </a:solidFill>
              </a:rPr>
              <a:t>Student Position</a:t>
            </a:r>
            <a:endParaRPr lang="en-US" sz="5400" b="1" dirty="0">
              <a:solidFill>
                <a:schemeClr val="accent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27093" y="4694830"/>
            <a:ext cx="2156346" cy="197892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Excess Energy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77134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Strategies When a Student Has Excess Energy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1825625"/>
          <a:ext cx="10515600" cy="4302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For</a:t>
                      </a:r>
                      <a:r>
                        <a:rPr lang="en-US" baseline="0" dirty="0" smtClean="0"/>
                        <a:t> the Moment of Disruption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Win-Win Follow-Ups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Long-Term Solutions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Target . . . Stop . . . Do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Remove</a:t>
                      </a:r>
                      <a:r>
                        <a:rPr lang="en-US" baseline="0" dirty="0" smtClean="0"/>
                        <a:t> distraction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Redirecting questions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Add movement with learning activity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Bite-size instructional pieces with energy breaks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What to do when finished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Get out energy activity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Change environment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Multiple intelligences:  bodily/kinesthetic strategies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Cooperative learning:  class building strategies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Model appropriate movement in class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Cooperative</a:t>
                      </a:r>
                      <a:r>
                        <a:rPr lang="en-US" baseline="0" dirty="0" smtClean="0"/>
                        <a:t> learning:  class building strategies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More than one seat in class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Activity to work off energy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Permission to stand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Talk to class with student’s permission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Phone home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Parent conference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Referral to student assistance team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Sensitivity to energy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Managing energy level instruction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Schedule on the board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Accept individual differences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Student interests connected to instruction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Talk to school nurse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Channel energy into class involvement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Multiple</a:t>
                      </a:r>
                      <a:r>
                        <a:rPr lang="en-US" baseline="0" dirty="0" smtClean="0"/>
                        <a:t> intelligences:  bodily/kinesthetic strategies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3471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xplosion 2 2"/>
          <p:cNvSpPr/>
          <p:nvPr/>
        </p:nvSpPr>
        <p:spPr>
          <a:xfrm>
            <a:off x="-1" y="354841"/>
            <a:ext cx="11928143" cy="6318913"/>
          </a:xfrm>
          <a:prstGeom prst="irregularSeal2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47000">
                <a:schemeClr val="accent1">
                  <a:lumMod val="45000"/>
                  <a:lumOff val="55000"/>
                </a:schemeClr>
              </a:gs>
              <a:gs pos="84000">
                <a:schemeClr val="accent5">
                  <a:lumMod val="75000"/>
                </a:schemeClr>
              </a:gs>
              <a:gs pos="68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sz="5400" b="1" dirty="0" smtClean="0">
                <a:solidFill>
                  <a:schemeClr val="accent1"/>
                </a:solidFill>
              </a:rPr>
              <a:t>Student Position</a:t>
            </a:r>
            <a:endParaRPr lang="en-US" sz="5400" b="1" dirty="0">
              <a:solidFill>
                <a:schemeClr val="accent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8380596" y="354841"/>
            <a:ext cx="3412792" cy="2315430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Control or Power  Seeking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245067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 of the Student Who is Control or Power Seeking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These students are constantly challenging the teacher</a:t>
            </a:r>
          </a:p>
          <a:p>
            <a:r>
              <a:rPr lang="en-US" dirty="0" smtClean="0"/>
              <a:t>Two </a:t>
            </a:r>
            <a:r>
              <a:rPr lang="en-US" dirty="0"/>
              <a:t>types:</a:t>
            </a:r>
          </a:p>
          <a:p>
            <a:pPr lvl="1"/>
            <a:r>
              <a:rPr lang="en-US" dirty="0"/>
              <a:t>Active </a:t>
            </a:r>
            <a:r>
              <a:rPr lang="en-US" dirty="0" smtClean="0"/>
              <a:t>control/power seeker</a:t>
            </a:r>
            <a:endParaRPr lang="en-US" dirty="0"/>
          </a:p>
          <a:p>
            <a:pPr lvl="2"/>
            <a:r>
              <a:rPr lang="en-US" dirty="0" smtClean="0"/>
              <a:t>“Lawyer Syndrome”</a:t>
            </a:r>
          </a:p>
          <a:p>
            <a:pPr lvl="2"/>
            <a:r>
              <a:rPr lang="en-US" dirty="0" smtClean="0"/>
              <a:t>Argues and/or justifies</a:t>
            </a:r>
            <a:endParaRPr lang="en-US" dirty="0"/>
          </a:p>
          <a:p>
            <a:pPr lvl="1"/>
            <a:r>
              <a:rPr lang="en-US" dirty="0"/>
              <a:t>Passive </a:t>
            </a:r>
            <a:r>
              <a:rPr lang="en-US" dirty="0" smtClean="0"/>
              <a:t>control/power seeker</a:t>
            </a:r>
            <a:endParaRPr lang="en-US" dirty="0"/>
          </a:p>
          <a:p>
            <a:pPr lvl="2"/>
            <a:r>
              <a:rPr lang="en-US" dirty="0" smtClean="0"/>
              <a:t>Is quiet but will not do work</a:t>
            </a:r>
            <a:endParaRPr lang="en-US" dirty="0"/>
          </a:p>
          <a:p>
            <a:r>
              <a:rPr lang="en-US" dirty="0"/>
              <a:t>Teacher feels </a:t>
            </a:r>
            <a:r>
              <a:rPr lang="en-US" dirty="0" smtClean="0"/>
              <a:t>challenged, angry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8286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 </a:t>
            </a:r>
            <a:r>
              <a:rPr lang="en-US" dirty="0"/>
              <a:t>of the Student Who is </a:t>
            </a:r>
            <a:r>
              <a:rPr lang="en-US" dirty="0" smtClean="0"/>
              <a:t>Control or Power Seeking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Caution - </a:t>
            </a:r>
            <a:r>
              <a:rPr lang="en-US" b="1" dirty="0" smtClean="0">
                <a:solidFill>
                  <a:srgbClr val="FF0000"/>
                </a:solidFill>
              </a:rPr>
              <a:t>  </a:t>
            </a:r>
            <a:r>
              <a:rPr lang="en-US" sz="2800" b="1" dirty="0" smtClean="0">
                <a:solidFill>
                  <a:srgbClr val="FF0000"/>
                </a:solidFill>
              </a:rPr>
              <a:t>DO NOT ENGAGE IN FRONT OF THE CLASS!</a:t>
            </a:r>
          </a:p>
          <a:p>
            <a:r>
              <a:rPr lang="en-US" dirty="0" smtClean="0"/>
              <a:t>Prevention:</a:t>
            </a:r>
          </a:p>
          <a:p>
            <a:pPr lvl="1"/>
            <a:r>
              <a:rPr lang="en-US" dirty="0" smtClean="0"/>
              <a:t>Give legitimate power and/or choices to the student</a:t>
            </a:r>
          </a:p>
          <a:p>
            <a:pPr lvl="1"/>
            <a:r>
              <a:rPr lang="en-US" dirty="0" smtClean="0"/>
              <a:t>One-on-one conference with the student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106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Strategies When a Student Seeks Control/Power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1825625"/>
          <a:ext cx="10515600" cy="3754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For</a:t>
                      </a:r>
                      <a:r>
                        <a:rPr lang="en-US" baseline="0" dirty="0" smtClean="0"/>
                        <a:t> the Moment of Disruption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Win-Win Follow-Ups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Long-Term Solutions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Language of</a:t>
                      </a:r>
                      <a:r>
                        <a:rPr lang="en-US" baseline="0" dirty="0" smtClean="0"/>
                        <a:t> choice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Acknowledge the student’s power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To you, to me statements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Schedule a conference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Responsible thinking questions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Humor but no sarcasm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Implement consequences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Student problem solving conference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Contracts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Student-led conference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Class responsibilities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Give choices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Elicit student input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Goal setting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Suggestion box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Student focus groups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Phone call home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Choice</a:t>
                      </a:r>
                      <a:r>
                        <a:rPr lang="en-US" baseline="0" dirty="0" smtClean="0"/>
                        <a:t> of center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Involvement in the decision-making</a:t>
                      </a:r>
                      <a:r>
                        <a:rPr lang="en-US" baseline="0" dirty="0" smtClean="0"/>
                        <a:t> process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Class agreements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Active involvement in the learning process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Use as a tutor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Assign as a peer mediator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Self-reliance instruction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Cooperative learning:  thinking strategies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962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Recognizing Student Positions</a:t>
            </a:r>
            <a:r>
              <a:rPr lang="en-US" dirty="0"/>
              <a:t>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Module </a:t>
            </a:r>
            <a:r>
              <a:rPr lang="en-US" dirty="0"/>
              <a:t>2: Discussion 2 - Recognizing Student </a:t>
            </a:r>
            <a:r>
              <a:rPr lang="en-US" dirty="0" smtClean="0"/>
              <a:t>Needs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8437969"/>
              </p:ext>
            </p:extLst>
          </p:nvPr>
        </p:nvGraphicFramePr>
        <p:xfrm>
          <a:off x="1104900" y="1460309"/>
          <a:ext cx="10768651" cy="53813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9119">
                  <a:extLst>
                    <a:ext uri="{9D8B030D-6E8A-4147-A177-3AD203B41FA5}">
                      <a16:colId xmlns:a16="http://schemas.microsoft.com/office/drawing/2014/main" val="1691878080"/>
                    </a:ext>
                  </a:extLst>
                </a:gridCol>
                <a:gridCol w="1558791">
                  <a:extLst>
                    <a:ext uri="{9D8B030D-6E8A-4147-A177-3AD203B41FA5}">
                      <a16:colId xmlns:a16="http://schemas.microsoft.com/office/drawing/2014/main" val="1830934949"/>
                    </a:ext>
                  </a:extLst>
                </a:gridCol>
                <a:gridCol w="1621889">
                  <a:extLst>
                    <a:ext uri="{9D8B030D-6E8A-4147-A177-3AD203B41FA5}">
                      <a16:colId xmlns:a16="http://schemas.microsoft.com/office/drawing/2014/main" val="3364478284"/>
                    </a:ext>
                  </a:extLst>
                </a:gridCol>
                <a:gridCol w="1625592">
                  <a:extLst>
                    <a:ext uri="{9D8B030D-6E8A-4147-A177-3AD203B41FA5}">
                      <a16:colId xmlns:a16="http://schemas.microsoft.com/office/drawing/2014/main" val="1778925771"/>
                    </a:ext>
                  </a:extLst>
                </a:gridCol>
                <a:gridCol w="1883540">
                  <a:extLst>
                    <a:ext uri="{9D8B030D-6E8A-4147-A177-3AD203B41FA5}">
                      <a16:colId xmlns:a16="http://schemas.microsoft.com/office/drawing/2014/main" val="3115933666"/>
                    </a:ext>
                  </a:extLst>
                </a:gridCol>
                <a:gridCol w="1649720">
                  <a:extLst>
                    <a:ext uri="{9D8B030D-6E8A-4147-A177-3AD203B41FA5}">
                      <a16:colId xmlns:a16="http://schemas.microsoft.com/office/drawing/2014/main" val="3516633724"/>
                    </a:ext>
                  </a:extLst>
                </a:gridCol>
              </a:tblGrid>
              <a:tr h="1055246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Student Position</a:t>
                      </a:r>
                      <a:br>
                        <a:rPr lang="en-US" sz="1600" dirty="0" smtClean="0"/>
                      </a:br>
                      <a:r>
                        <a:rPr lang="en-US" sz="1600" dirty="0" smtClean="0"/>
                        <a:t>(AAA-BC-E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Teacher Position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Teacher Impulsive Reaction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Student’s Reaction to Intervention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Peer Position Towards</a:t>
                      </a:r>
                      <a:r>
                        <a:rPr lang="en-US" sz="1600" baseline="0" dirty="0" smtClean="0"/>
                        <a:t> Disruptive Students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Classroom Prototype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207651"/>
                  </a:ext>
                </a:extLst>
              </a:tr>
              <a:tr h="59822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Attention Seeking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Nag, scold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Amused</a:t>
                      </a:r>
                    </a:p>
                    <a:p>
                      <a:pPr algn="ctr"/>
                      <a:r>
                        <a:rPr lang="en-US" sz="1600" dirty="0" smtClean="0"/>
                        <a:t>Irritated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Clown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233953"/>
                  </a:ext>
                </a:extLst>
              </a:tr>
              <a:tr h="81404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Angry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Retaliate, remove, punish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Hurtful</a:t>
                      </a:r>
                    </a:p>
                    <a:p>
                      <a:pPr algn="ctr"/>
                      <a:r>
                        <a:rPr lang="en-US" sz="1600" dirty="0" smtClean="0"/>
                        <a:t>Revenge seeking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117605"/>
                  </a:ext>
                </a:extLst>
              </a:tr>
              <a:tr h="1055246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Avoiding Failure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Helpless, frustrated, protective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Give up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Doesn’t try</a:t>
                      </a:r>
                    </a:p>
                    <a:p>
                      <a:pPr algn="ctr"/>
                      <a:r>
                        <a:rPr lang="en-US" sz="1600" dirty="0" smtClean="0"/>
                        <a:t>Passive</a:t>
                      </a:r>
                      <a:r>
                        <a:rPr lang="en-US" sz="1600" baseline="0" dirty="0" smtClean="0"/>
                        <a:t> “I can’t”</a:t>
                      </a:r>
                    </a:p>
                    <a:p>
                      <a:pPr algn="ctr"/>
                      <a:r>
                        <a:rPr lang="en-US" sz="1600" baseline="0" dirty="0" smtClean="0"/>
                        <a:t>“I don’t know”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Resentful</a:t>
                      </a:r>
                    </a:p>
                    <a:p>
                      <a:pPr algn="ctr"/>
                      <a:r>
                        <a:rPr lang="en-US" sz="1600" dirty="0" smtClean="0"/>
                        <a:t>Sorry for . . 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Ostrich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905466"/>
                  </a:ext>
                </a:extLst>
              </a:tr>
              <a:tr h="58048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Bored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Invalidated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Discount</a:t>
                      </a:r>
                    </a:p>
                    <a:p>
                      <a:pPr algn="ctr"/>
                      <a:r>
                        <a:rPr lang="en-US" sz="1600" dirty="0" smtClean="0"/>
                        <a:t>“Write it off”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Off task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Rejecting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Couch Potato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300029"/>
                  </a:ext>
                </a:extLst>
              </a:tr>
              <a:tr h="42308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Control-Seeking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171389"/>
                  </a:ext>
                </a:extLst>
              </a:tr>
              <a:tr h="81404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Extra Energy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Overwhelmed, exhausted, drained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Suppress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Energizer Bunny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7252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7660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Recognizing Student Positions</a:t>
            </a:r>
            <a:r>
              <a:rPr lang="en-US" dirty="0"/>
              <a:t>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Module </a:t>
            </a:r>
            <a:r>
              <a:rPr lang="en-US" dirty="0"/>
              <a:t>2: Discussion 2 - Recognizing Student </a:t>
            </a:r>
            <a:r>
              <a:rPr lang="en-US" dirty="0" smtClean="0"/>
              <a:t>Needs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Now that you have completed this </a:t>
            </a:r>
            <a:r>
              <a:rPr lang="en-US" dirty="0"/>
              <a:t>second presentation in </a:t>
            </a:r>
            <a:r>
              <a:rPr lang="en-US" b="1" dirty="0"/>
              <a:t>Module </a:t>
            </a:r>
            <a:r>
              <a:rPr lang="en-US" dirty="0" smtClean="0"/>
              <a:t>2, reflect </a:t>
            </a:r>
            <a:r>
              <a:rPr lang="en-US" dirty="0"/>
              <a:t>on what you have learned about the six student positions </a:t>
            </a:r>
            <a:r>
              <a:rPr lang="en-US" dirty="0" smtClean="0"/>
              <a:t>covered here.</a:t>
            </a:r>
            <a:r>
              <a:rPr lang="en-US" dirty="0"/>
              <a:t>  Then complete the empty portions of the chart found on </a:t>
            </a:r>
            <a:r>
              <a:rPr lang="en-US" dirty="0" smtClean="0"/>
              <a:t>the previous slide and </a:t>
            </a:r>
            <a:r>
              <a:rPr lang="en-US" dirty="0"/>
              <a:t>available to you in this link (</a:t>
            </a:r>
            <a:r>
              <a:rPr lang="en-US" i="1" dirty="0">
                <a:hlinkClick r:id="rId2" tooltip="Recognizing Student Positions.pdf"/>
              </a:rPr>
              <a:t>Recognizing Student Positions chart</a:t>
            </a:r>
            <a:r>
              <a:rPr lang="en-US" dirty="0"/>
              <a:t>).</a:t>
            </a:r>
            <a:r>
              <a:rPr lang="en-US" b="1" dirty="0"/>
              <a:t> </a:t>
            </a:r>
            <a:r>
              <a:rPr lang="en-US" dirty="0"/>
              <a:t> Part of </a:t>
            </a:r>
            <a:r>
              <a:rPr lang="en-US" dirty="0" smtClean="0"/>
              <a:t>the </a:t>
            </a:r>
            <a:r>
              <a:rPr lang="en-US" dirty="0"/>
              <a:t>chart has been filled </a:t>
            </a:r>
            <a:r>
              <a:rPr lang="en-US" dirty="0" smtClean="0"/>
              <a:t>in </a:t>
            </a:r>
            <a:r>
              <a:rPr lang="en-US" dirty="0"/>
              <a:t>for you.  </a:t>
            </a:r>
            <a:endParaRPr lang="en-US" dirty="0" smtClean="0"/>
          </a:p>
          <a:p>
            <a:r>
              <a:rPr lang="en-US" dirty="0" smtClean="0"/>
              <a:t>Please </a:t>
            </a:r>
            <a:r>
              <a:rPr lang="en-US" dirty="0"/>
              <a:t>note that APA style is NOT required for this assignment, but be sure that your answers are complete and contain no spelling errors</a:t>
            </a:r>
            <a:r>
              <a:rPr lang="en-US" dirty="0" smtClean="0"/>
              <a:t>.</a:t>
            </a:r>
          </a:p>
          <a:p>
            <a:r>
              <a:rPr lang="en-US" dirty="0" smtClean="0"/>
              <a:t>See </a:t>
            </a:r>
            <a:r>
              <a:rPr lang="en-US" b="1" dirty="0" smtClean="0"/>
              <a:t>Module 2:  Discussion 2 </a:t>
            </a:r>
            <a:r>
              <a:rPr lang="en-US" dirty="0" smtClean="0"/>
              <a:t>for details on submission and responses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526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this second and final presentation of Module 2, we addressed: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Near the end of the first presentation in this module, you learned about Kagan and his beliefs regarding student (</a:t>
            </a:r>
            <a:r>
              <a:rPr lang="en-US" dirty="0" err="1" smtClean="0"/>
              <a:t>mis</a:t>
            </a:r>
            <a:r>
              <a:rPr lang="en-US" dirty="0" smtClean="0"/>
              <a:t>)behavior; in this presentation, you examined his beliefs in more depth and considered the following two areas:</a:t>
            </a:r>
          </a:p>
          <a:p>
            <a:pPr lvl="1"/>
            <a:r>
              <a:rPr lang="en-US" dirty="0" smtClean="0"/>
              <a:t>Win-Win strategies</a:t>
            </a:r>
          </a:p>
          <a:p>
            <a:pPr lvl="2"/>
            <a:r>
              <a:rPr lang="en-US" dirty="0" smtClean="0"/>
              <a:t>A definition of win-win strategies along with ad a number of examples were provided</a:t>
            </a:r>
          </a:p>
          <a:p>
            <a:pPr lvl="2"/>
            <a:r>
              <a:rPr lang="en-US" dirty="0" smtClean="0"/>
              <a:t>The importance of using win-win strategies for successful management of students with disabilities in the classroom was explained</a:t>
            </a:r>
            <a:endParaRPr lang="en-US" dirty="0"/>
          </a:p>
          <a:p>
            <a:pPr lvl="1"/>
            <a:r>
              <a:rPr lang="en-US" dirty="0"/>
              <a:t>Student </a:t>
            </a:r>
            <a:r>
              <a:rPr lang="en-US" dirty="0" smtClean="0"/>
              <a:t>positions</a:t>
            </a:r>
          </a:p>
          <a:p>
            <a:pPr lvl="2"/>
            <a:r>
              <a:rPr lang="en-US" dirty="0" smtClean="0"/>
              <a:t>A detailed examination of six student positions was provided, delineating the student’s rationale as well as various strategies to effectively assist the student in overcoming disruptive classroom behavior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374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Before moving forward . . 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Review the previous slide</a:t>
            </a:r>
          </a:p>
          <a:p>
            <a:r>
              <a:rPr lang="en-US" dirty="0" smtClean="0"/>
              <a:t>Decide if you are comfortable with the information presented in this presentation</a:t>
            </a:r>
          </a:p>
          <a:p>
            <a:pPr lvl="1"/>
            <a:r>
              <a:rPr lang="en-US" dirty="0" smtClean="0"/>
              <a:t>If you are not comfortable, please go back and view all or part of this presentation again; if you continue to have questions, then please use the </a:t>
            </a:r>
            <a:r>
              <a:rPr lang="en-US" b="1" dirty="0" smtClean="0"/>
              <a:t>Ask Questions Here! </a:t>
            </a:r>
            <a:r>
              <a:rPr lang="en-US" dirty="0" smtClean="0"/>
              <a:t>page in the </a:t>
            </a:r>
            <a:r>
              <a:rPr lang="en-US" b="1" i="1" dirty="0" smtClean="0"/>
              <a:t>Getting Started</a:t>
            </a:r>
            <a:r>
              <a:rPr lang="en-US" dirty="0" smtClean="0"/>
              <a:t> area to get assistance</a:t>
            </a:r>
          </a:p>
          <a:p>
            <a:pPr lvl="1"/>
            <a:r>
              <a:rPr lang="en-US" dirty="0" smtClean="0"/>
              <a:t>If you are comfortable, then you may continue with </a:t>
            </a:r>
            <a:r>
              <a:rPr lang="en-US" dirty="0"/>
              <a:t>the remaining steps </a:t>
            </a:r>
            <a:r>
              <a:rPr lang="en-US" dirty="0" smtClean="0"/>
              <a:t>in </a:t>
            </a:r>
            <a:r>
              <a:rPr lang="en-US" dirty="0"/>
              <a:t>Module </a:t>
            </a:r>
            <a:r>
              <a:rPr lang="en-US" dirty="0" smtClean="0"/>
              <a:t>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097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92573" y="2088107"/>
            <a:ext cx="8134065" cy="180255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anUp">
              <a:avLst/>
            </a:prstTxWarp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Thank You!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95857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Academic Literature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F03431380.potx" id="{B573BD99-E105-4D2A-964B-B901A176567A}" vid="{B1D363B9-18DE-4874-9E2B-FD69B5C6548D}"/>
    </a:ext>
  </a:extLst>
</a:theme>
</file>

<file path=ppt/theme/theme2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CDDBB83-77C1-4099-A0AA-289882E745E2}">
  <ds:schemaRefs>
    <ds:schemaRef ds:uri="http://purl.org/dc/terms/"/>
    <ds:schemaRef ds:uri="4873beb7-5857-4685-be1f-d57550cc96cc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Academic presentation, pinstripe and ribbon design (widescreen)</Template>
  <TotalTime>1437</TotalTime>
  <Words>2760</Words>
  <Application>Microsoft Office PowerPoint</Application>
  <PresentationFormat>Widescreen</PresentationFormat>
  <Paragraphs>518</Paragraphs>
  <Slides>52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8" baseType="lpstr">
      <vt:lpstr>Arial</vt:lpstr>
      <vt:lpstr>Broadway</vt:lpstr>
      <vt:lpstr>Euphemia</vt:lpstr>
      <vt:lpstr>Plantagenet Cherokee</vt:lpstr>
      <vt:lpstr>Wingdings</vt:lpstr>
      <vt:lpstr>Academic Literature 16x9</vt:lpstr>
      <vt:lpstr>Win-Win Strategies and Student Positions</vt:lpstr>
      <vt:lpstr>Topics to be Covered in this Presentation</vt:lpstr>
      <vt:lpstr>Win-Win strategies</vt:lpstr>
      <vt:lpstr>Win-Win Strategies</vt:lpstr>
      <vt:lpstr>Where Did Win-Win Strategies Come From?</vt:lpstr>
      <vt:lpstr>What Is the Win-Win Discipline Theory? </vt:lpstr>
      <vt:lpstr>Basic Needs (Met or Not Met) Are on a Continuum</vt:lpstr>
      <vt:lpstr>The Six Positions</vt:lpstr>
      <vt:lpstr>Structures</vt:lpstr>
      <vt:lpstr>Kagan’s Five Ps</vt:lpstr>
      <vt:lpstr>Win-Win Teachers</vt:lpstr>
      <vt:lpstr> Key Points of the Win-Win Discipline Theory</vt:lpstr>
      <vt:lpstr>Student Positions and  Strategies That (May) Work</vt:lpstr>
      <vt:lpstr>Student Basic Needs</vt:lpstr>
      <vt:lpstr>Tip for Remembering the Positions</vt:lpstr>
      <vt:lpstr>What are Logical Consequences According to Kagan?</vt:lpstr>
      <vt:lpstr>PowerPoint Presentation</vt:lpstr>
      <vt:lpstr>Three Rs of Logical Consequences</vt:lpstr>
      <vt:lpstr>The ABCDs of Disruptive Behavior</vt:lpstr>
      <vt:lpstr>PowerPoint Presentation</vt:lpstr>
      <vt:lpstr>PowerPoint Presentation</vt:lpstr>
      <vt:lpstr>PowerPoint Presentation</vt:lpstr>
      <vt:lpstr>Attention-Seeking Rationale</vt:lpstr>
      <vt:lpstr>Characteristics of the Attention-Seeking Student</vt:lpstr>
      <vt:lpstr>Characteristics of the Attention-Seeking Student (cont.)</vt:lpstr>
      <vt:lpstr>Strategies for Improving Attention</vt:lpstr>
      <vt:lpstr>Strategies for Improving Attention (cont.)</vt:lpstr>
      <vt:lpstr>Strategies for Improving Attention (cont.)</vt:lpstr>
      <vt:lpstr>Strategies for Improving Attention (cont.)</vt:lpstr>
      <vt:lpstr>Strategies for Improving Attention (cont.)</vt:lpstr>
      <vt:lpstr>Strategies When a Student Seeks Attention</vt:lpstr>
      <vt:lpstr>PowerPoint Presentation</vt:lpstr>
      <vt:lpstr>Characteristics of the Angry Student</vt:lpstr>
      <vt:lpstr>Characteristics of the Angry Student (cont.)</vt:lpstr>
      <vt:lpstr>Strategies When a Student is Angry or Revenge-Seeking </vt:lpstr>
      <vt:lpstr>PowerPoint Presentation</vt:lpstr>
      <vt:lpstr>Characteristics of the Student Who is Avoiding Failure</vt:lpstr>
      <vt:lpstr>Characteristics of the Student Who is Avoiding Failure (cont.)</vt:lpstr>
      <vt:lpstr>Strategies When a Student Avoids Failure</vt:lpstr>
      <vt:lpstr>PowerPoint Presentation</vt:lpstr>
      <vt:lpstr>Strategies When a Student is Bored</vt:lpstr>
      <vt:lpstr>PowerPoint Presentation</vt:lpstr>
      <vt:lpstr>Strategies When a Student Has Excess Energy</vt:lpstr>
      <vt:lpstr>PowerPoint Presentation</vt:lpstr>
      <vt:lpstr>Characteristics of the Student Who is Control or Power Seeking</vt:lpstr>
      <vt:lpstr>Characteristics of the Student Who is Control or Power Seeking (cont.)</vt:lpstr>
      <vt:lpstr>Strategies When a Student Seeks Control/Power</vt:lpstr>
      <vt:lpstr>Recognizing Student Positions: Module 2: Discussion 2 - Recognizing Student Needs</vt:lpstr>
      <vt:lpstr>Recognizing Student Positions: Module 2: Discussion 2 - Recognizing Student Needs</vt:lpstr>
      <vt:lpstr>In this second and final presentation of Module 2, we addressed:</vt:lpstr>
      <vt:lpstr>Before moving forward . . .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With Picture Layout</dc:title>
  <dc:creator>Susan Hildenbrand</dc:creator>
  <cp:lastModifiedBy>Hildenbrand, Susan</cp:lastModifiedBy>
  <cp:revision>240</cp:revision>
  <cp:lastPrinted>2019-02-06T18:27:28Z</cp:lastPrinted>
  <dcterms:created xsi:type="dcterms:W3CDTF">2018-10-24T15:54:23Z</dcterms:created>
  <dcterms:modified xsi:type="dcterms:W3CDTF">2019-09-23T17:02:38Z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